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5" r:id="rId6"/>
    <p:sldId id="279" r:id="rId7"/>
    <p:sldId id="264" r:id="rId8"/>
    <p:sldId id="281" r:id="rId9"/>
    <p:sldId id="283" r:id="rId10"/>
    <p:sldId id="266" r:id="rId11"/>
    <p:sldId id="269" r:id="rId12"/>
    <p:sldId id="268" r:id="rId13"/>
    <p:sldId id="267" r:id="rId14"/>
    <p:sldId id="272" r:id="rId15"/>
    <p:sldId id="271" r:id="rId16"/>
    <p:sldId id="270" r:id="rId17"/>
    <p:sldId id="274" r:id="rId18"/>
    <p:sldId id="273" r:id="rId19"/>
    <p:sldId id="263" r:id="rId20"/>
    <p:sldId id="262" r:id="rId21"/>
    <p:sldId id="261" r:id="rId22"/>
    <p:sldId id="260" r:id="rId23"/>
    <p:sldId id="278" r:id="rId24"/>
    <p:sldId id="277" r:id="rId25"/>
    <p:sldId id="276" r:id="rId26"/>
    <p:sldId id="280" r:id="rId27"/>
    <p:sldId id="284" r:id="rId28"/>
    <p:sldId id="285" r:id="rId29"/>
    <p:sldId id="286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72" y="-54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Age distribution of cases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&lt;19 yrs</c:v>
                </c:pt>
                <c:pt idx="1">
                  <c:v>20-29 yrs</c:v>
                </c:pt>
                <c:pt idx="2">
                  <c:v>30-40 yrs</c:v>
                </c:pt>
                <c:pt idx="3">
                  <c:v>&gt;40 yrs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64</c:v>
                </c:pt>
                <c:pt idx="2">
                  <c:v>25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7332558839981071"/>
          <c:y val="0.35487179487179488"/>
          <c:w val="0.23651047717395982"/>
          <c:h val="0.4516023958543643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referral pattern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private</c:v>
                </c:pt>
                <c:pt idx="1">
                  <c:v>public</c:v>
                </c:pt>
                <c:pt idx="2">
                  <c:v>directly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11.4</c:v>
                </c:pt>
                <c:pt idx="1">
                  <c:v>27.6</c:v>
                </c:pt>
                <c:pt idx="2">
                  <c:v>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84622528694232"/>
          <c:y val="2.6936292054402281E-3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Timing of pregnancy</c:v>
                </c:pt>
              </c:strCache>
            </c:strRef>
          </c:tx>
          <c:dPt>
            <c:idx val="5"/>
            <c:bubble3D val="0"/>
            <c:spPr>
              <a:solidFill>
                <a:schemeClr val="tx1"/>
              </a:solidFill>
            </c:spPr>
          </c:dPt>
          <c:dLbls>
            <c:dLbl>
              <c:idx val="4"/>
              <c:layout>
                <c:manualLayout>
                  <c:x val="1.6339869281045752E-3"/>
                  <c:y val="-0.137037037037037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Antenatal</c:v>
                </c:pt>
                <c:pt idx="1">
                  <c:v>Intranatal</c:v>
                </c:pt>
                <c:pt idx="2">
                  <c:v>Postnatal</c:v>
                </c:pt>
                <c:pt idx="3">
                  <c:v>Abortion &amp; Ectopic</c:v>
                </c:pt>
                <c:pt idx="4">
                  <c:v>Post abortion</c:v>
                </c:pt>
                <c:pt idx="5">
                  <c:v>Not Specified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65.2</c:v>
                </c:pt>
                <c:pt idx="1">
                  <c:v>3</c:v>
                </c:pt>
                <c:pt idx="2">
                  <c:v>24.6</c:v>
                </c:pt>
                <c:pt idx="3">
                  <c:v>5.3</c:v>
                </c:pt>
                <c:pt idx="4">
                  <c:v>1.5</c:v>
                </c:pt>
                <c:pt idx="5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3216265539322747"/>
          <c:y val="0.10761510279965004"/>
          <c:w val="0.28862291310779592"/>
          <c:h val="0.8498911854768154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Characteristics</a:t>
            </a:r>
            <a:r>
              <a:rPr lang="en-US" baseline="0" dirty="0" smtClean="0"/>
              <a:t> of women identified as MNM</a:t>
            </a:r>
            <a:endParaRPr lang="en-US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admitted with SM</c:v>
                </c:pt>
                <c:pt idx="1">
                  <c:v>referred with SM</c:v>
                </c:pt>
                <c:pt idx="2">
                  <c:v>admission with no disorder &amp; became SM</c:v>
                </c:pt>
                <c:pt idx="3">
                  <c:v>Admission with disorder &amp; became SM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42</c:v>
                </c:pt>
                <c:pt idx="1">
                  <c:v>39</c:v>
                </c:pt>
                <c:pt idx="2">
                  <c:v>6.9</c:v>
                </c:pt>
                <c:pt idx="3">
                  <c:v>12.1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207650273224048"/>
          <c:y val="0.15534465691788529"/>
          <c:w val="0.34153005464480873"/>
          <c:h val="0.787910461192350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75281214848144"/>
          <c:y val="3.8815005538756324E-2"/>
          <c:w val="0.85350909261342334"/>
          <c:h val="0.630540003792301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hemorrhage</c:v>
                </c:pt>
                <c:pt idx="1">
                  <c:v>medical disorder</c:v>
                </c:pt>
                <c:pt idx="2">
                  <c:v>hypertensive disorder</c:v>
                </c:pt>
                <c:pt idx="3">
                  <c:v>infections</c:v>
                </c:pt>
                <c:pt idx="4">
                  <c:v>accidental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72</c:v>
                </c:pt>
                <c:pt idx="1">
                  <c:v>29.9</c:v>
                </c:pt>
                <c:pt idx="2">
                  <c:v>26.5</c:v>
                </c:pt>
                <c:pt idx="3">
                  <c:v>3.8</c:v>
                </c:pt>
                <c:pt idx="4">
                  <c:v>2.2999999999999998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403520"/>
        <c:axId val="41405056"/>
      </c:barChart>
      <c:catAx>
        <c:axId val="41403520"/>
        <c:scaling>
          <c:orientation val="minMax"/>
        </c:scaling>
        <c:delete val="0"/>
        <c:axPos val="b"/>
        <c:majorTickMark val="out"/>
        <c:minorTickMark val="none"/>
        <c:tickLblPos val="nextTo"/>
        <c:crossAx val="41405056"/>
        <c:crosses val="autoZero"/>
        <c:auto val="1"/>
        <c:lblAlgn val="ctr"/>
        <c:lblOffset val="100"/>
        <c:noMultiLvlLbl val="0"/>
      </c:catAx>
      <c:valAx>
        <c:axId val="41405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403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Factors contributing to MNM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delay in seeking t/t</c:v>
                </c:pt>
                <c:pt idx="1">
                  <c:v>lack of ANC care</c:v>
                </c:pt>
                <c:pt idx="2">
                  <c:v>Transport</c:v>
                </c:pt>
                <c:pt idx="3">
                  <c:v>Referral</c:v>
                </c:pt>
                <c:pt idx="4">
                  <c:v>lack of equipments</c:v>
                </c:pt>
                <c:pt idx="5">
                  <c:v>lack of blood</c:v>
                </c:pt>
                <c:pt idx="6">
                  <c:v>lack of skills in health personal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60.6</c:v>
                </c:pt>
                <c:pt idx="1">
                  <c:v>30.7</c:v>
                </c:pt>
                <c:pt idx="2">
                  <c:v>30.3</c:v>
                </c:pt>
                <c:pt idx="3">
                  <c:v>26.5</c:v>
                </c:pt>
                <c:pt idx="4">
                  <c:v>13.6</c:v>
                </c:pt>
                <c:pt idx="5">
                  <c:v>7.6</c:v>
                </c:pt>
                <c:pt idx="6">
                  <c:v>16.7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091264"/>
        <c:axId val="46134016"/>
      </c:barChart>
      <c:catAx>
        <c:axId val="46091264"/>
        <c:scaling>
          <c:orientation val="minMax"/>
        </c:scaling>
        <c:delete val="0"/>
        <c:axPos val="b"/>
        <c:majorTickMark val="out"/>
        <c:minorTickMark val="none"/>
        <c:tickLblPos val="nextTo"/>
        <c:crossAx val="46134016"/>
        <c:crosses val="autoZero"/>
        <c:auto val="1"/>
        <c:lblAlgn val="ctr"/>
        <c:lblOffset val="100"/>
        <c:noMultiLvlLbl val="0"/>
      </c:catAx>
      <c:valAx>
        <c:axId val="46134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60912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C5890-310E-45A8-A14E-491BA4A560CA}" type="datetimeFigureOut">
              <a:rPr lang="en-IN" smtClean="0"/>
              <a:t>15-01-2015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F8AEB6-1AB2-4096-A368-DD624124B3B5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5565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8AEB6-1AB2-4096-A368-DD624124B3B5}" type="slidenum">
              <a:rPr lang="en-IN" smtClean="0"/>
              <a:t>14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88874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8AEB6-1AB2-4096-A368-DD624124B3B5}" type="slidenum">
              <a:rPr lang="en-IN" smtClean="0"/>
              <a:t>24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85238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52316"/>
            <a:ext cx="9013372" cy="501915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2400300"/>
            <a:ext cx="6400800" cy="120015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2" y="1086978"/>
            <a:ext cx="9021537" cy="114551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932" y="1047540"/>
            <a:ext cx="9021537" cy="90435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932" y="2232487"/>
            <a:ext cx="9021537" cy="82899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129448"/>
            <a:ext cx="8229600" cy="1102519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1168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05980"/>
            <a:ext cx="5562600" cy="438864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085850"/>
            <a:ext cx="7772400" cy="3429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52316"/>
            <a:ext cx="9013372" cy="501915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714376"/>
            <a:ext cx="7772400" cy="1021556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10953"/>
            <a:ext cx="7772400" cy="1003697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4629150"/>
            <a:ext cx="4000500" cy="3429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3" y="1782623"/>
            <a:ext cx="9013515" cy="6858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9146" y="1756107"/>
            <a:ext cx="9013781" cy="3428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8306" y="1851660"/>
            <a:ext cx="9014621" cy="3429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4656582"/>
            <a:ext cx="457200" cy="3429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085850"/>
            <a:ext cx="3749040" cy="3429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085850"/>
            <a:ext cx="3749040" cy="3429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4788"/>
            <a:ext cx="7772400" cy="85725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085850"/>
            <a:ext cx="3733800" cy="5715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085850"/>
            <a:ext cx="3733800" cy="5715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1685925"/>
            <a:ext cx="3733800" cy="291465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1685925"/>
            <a:ext cx="3733800" cy="291465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52316"/>
            <a:ext cx="9013372" cy="5020056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4788"/>
            <a:ext cx="7772400" cy="85725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200150"/>
            <a:ext cx="1905000" cy="337185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200150"/>
            <a:ext cx="5715000" cy="337185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675413"/>
            <a:ext cx="7315200" cy="391716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84369"/>
            <a:ext cx="7315200" cy="51435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4629150"/>
            <a:ext cx="3886200" cy="3429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4656582"/>
            <a:ext cx="457200" cy="3429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3512666"/>
            <a:ext cx="9006840" cy="6858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09" y="3487856"/>
            <a:ext cx="9006639" cy="3428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8511" y="3579919"/>
            <a:ext cx="9006637" cy="3660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9" y="50006"/>
            <a:ext cx="9001873" cy="3436144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52316"/>
            <a:ext cx="9013372" cy="5020056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05978"/>
            <a:ext cx="7772400" cy="85725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085850"/>
            <a:ext cx="7772400" cy="342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4643437"/>
            <a:ext cx="2476500" cy="357188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4629150"/>
            <a:ext cx="3962400" cy="3429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4657725"/>
            <a:ext cx="457200" cy="3429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42122" y="4019550"/>
            <a:ext cx="4876800" cy="858474"/>
          </a:xfrm>
        </p:spPr>
        <p:txBody>
          <a:bodyPr>
            <a:normAutofit/>
          </a:bodyPr>
          <a:lstStyle/>
          <a:p>
            <a:r>
              <a:rPr lang="en-IN" sz="1800" dirty="0" smtClean="0"/>
              <a:t>Anuj Mundra</a:t>
            </a:r>
          </a:p>
          <a:p>
            <a:r>
              <a:rPr lang="en-IN" sz="1800" dirty="0" smtClean="0"/>
              <a:t>Moderator – Dr A.M. </a:t>
            </a:r>
            <a:r>
              <a:rPr lang="en-IN" sz="1800" dirty="0"/>
              <a:t>M</a:t>
            </a:r>
            <a:r>
              <a:rPr lang="en-IN" sz="1800" dirty="0" smtClean="0"/>
              <a:t>ehendale </a:t>
            </a:r>
            <a:endParaRPr lang="en-IN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276350"/>
            <a:ext cx="8534400" cy="2209800"/>
          </a:xfrm>
        </p:spPr>
        <p:txBody>
          <a:bodyPr>
            <a:normAutofit fontScale="90000"/>
          </a:bodyPr>
          <a:lstStyle/>
          <a:p>
            <a:r>
              <a:rPr lang="en-IN" sz="4000" dirty="0" smtClean="0"/>
              <a:t>Maternal near-miss reviews: lessons from a pilot programme in India</a:t>
            </a:r>
            <a:r>
              <a:rPr lang="en-IN" dirty="0" smtClean="0"/>
              <a:t/>
            </a:r>
            <a:br>
              <a:rPr lang="en-IN" dirty="0" smtClean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sz="2200" dirty="0" smtClean="0">
                <a:solidFill>
                  <a:schemeClr val="tx1"/>
                </a:solidFill>
              </a:rPr>
              <a:t>C Purandare, A Bhardwaj, M Malhotra, H Bhushan, S Chhabra, P Shivkumar</a:t>
            </a:r>
            <a:br>
              <a:rPr lang="en-IN" sz="2200" dirty="0" smtClean="0">
                <a:solidFill>
                  <a:schemeClr val="tx1"/>
                </a:solidFill>
              </a:rPr>
            </a:br>
            <a:r>
              <a:rPr lang="en-IN" sz="2200" dirty="0">
                <a:solidFill>
                  <a:schemeClr val="tx1"/>
                </a:solidFill>
              </a:rPr>
              <a:t/>
            </a:r>
            <a:br>
              <a:rPr lang="en-IN" sz="2200" dirty="0">
                <a:solidFill>
                  <a:schemeClr val="tx1"/>
                </a:solidFill>
              </a:rPr>
            </a:br>
            <a:r>
              <a:rPr lang="en-IN" sz="2200" dirty="0">
                <a:solidFill>
                  <a:schemeClr val="tx1"/>
                </a:solidFill>
              </a:rPr>
              <a:t>B</a:t>
            </a:r>
            <a:r>
              <a:rPr lang="en-IN" sz="2200" dirty="0" smtClean="0">
                <a:solidFill>
                  <a:schemeClr val="tx1"/>
                </a:solidFill>
              </a:rPr>
              <a:t>ritish Journal of Obstetrics and Gynaecology, 2014</a:t>
            </a:r>
            <a:endParaRPr lang="en-IN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87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0"/>
            <a:ext cx="91154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133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4257"/>
            <a:ext cx="9144000" cy="4860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81"/>
            <a:ext cx="9144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450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"/>
            <a:ext cx="91440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405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150"/>
            <a:ext cx="9144000" cy="470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8575"/>
            <a:ext cx="9144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13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"/>
            <a:ext cx="9143999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4775"/>
            <a:ext cx="9144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457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14350"/>
            <a:ext cx="9143999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637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75037"/>
            <a:ext cx="9143999" cy="466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868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150"/>
            <a:ext cx="9144000" cy="470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" y="1"/>
            <a:ext cx="9144001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174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6188"/>
            <a:ext cx="9144000" cy="345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616613"/>
            <a:ext cx="9144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185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9550"/>
            <a:ext cx="8534400" cy="704850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Results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971550"/>
            <a:ext cx="8763000" cy="3962400"/>
          </a:xfrm>
        </p:spPr>
        <p:txBody>
          <a:bodyPr/>
          <a:lstStyle/>
          <a:p>
            <a:r>
              <a:rPr lang="en-IN" dirty="0" smtClean="0"/>
              <a:t>Total MNM – 264/27433 (0.96%)</a:t>
            </a:r>
          </a:p>
          <a:p>
            <a:r>
              <a:rPr lang="en-IN" dirty="0" smtClean="0"/>
              <a:t>Mean time reported from onset of illness to admission – 48.4 hours</a:t>
            </a:r>
          </a:p>
          <a:p>
            <a:pPr marL="0" indent="0">
              <a:buNone/>
            </a:pPr>
            <a:endParaRPr lang="en-IN" dirty="0" smtClean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936261631"/>
              </p:ext>
            </p:extLst>
          </p:nvPr>
        </p:nvGraphicFramePr>
        <p:xfrm>
          <a:off x="0" y="2038350"/>
          <a:ext cx="46482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001015325"/>
              </p:ext>
            </p:extLst>
          </p:nvPr>
        </p:nvGraphicFramePr>
        <p:xfrm>
          <a:off x="4343400" y="2038350"/>
          <a:ext cx="46482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4296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4351"/>
            <a:ext cx="7315200" cy="865573"/>
          </a:xfrm>
        </p:spPr>
        <p:txBody>
          <a:bodyPr/>
          <a:lstStyle/>
          <a:p>
            <a:pPr algn="l"/>
            <a:r>
              <a:rPr lang="en-IN" dirty="0" smtClean="0"/>
              <a:t>Learning objective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81150"/>
            <a:ext cx="7543800" cy="3048000"/>
          </a:xfrm>
        </p:spPr>
        <p:txBody>
          <a:bodyPr/>
          <a:lstStyle/>
          <a:p>
            <a:pPr marL="0" indent="0">
              <a:buNone/>
            </a:pPr>
            <a:r>
              <a:rPr lang="en-IN" dirty="0" smtClean="0"/>
              <a:t>To understand the concept of Maternal Near </a:t>
            </a:r>
            <a:r>
              <a:rPr lang="en-IN" dirty="0"/>
              <a:t>M</a:t>
            </a:r>
            <a:r>
              <a:rPr lang="en-IN" dirty="0" smtClean="0"/>
              <a:t>iss (MNM).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463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5978"/>
            <a:ext cx="7772400" cy="15597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98249380"/>
              </p:ext>
            </p:extLst>
          </p:nvPr>
        </p:nvGraphicFramePr>
        <p:xfrm>
          <a:off x="-228600" y="438150"/>
          <a:ext cx="4952999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242252614"/>
              </p:ext>
            </p:extLst>
          </p:nvPr>
        </p:nvGraphicFramePr>
        <p:xfrm>
          <a:off x="4343400" y="285750"/>
          <a:ext cx="4648200" cy="459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1165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66058893"/>
              </p:ext>
            </p:extLst>
          </p:nvPr>
        </p:nvGraphicFramePr>
        <p:xfrm>
          <a:off x="0" y="133350"/>
          <a:ext cx="4267200" cy="501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396549"/>
              </p:ext>
            </p:extLst>
          </p:nvPr>
        </p:nvGraphicFramePr>
        <p:xfrm>
          <a:off x="4419600" y="-6"/>
          <a:ext cx="4724400" cy="5143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7119"/>
                <a:gridCol w="1107281"/>
              </a:tblGrid>
              <a:tr h="428626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Interventions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No. (%)</a:t>
                      </a:r>
                      <a:endParaRPr lang="en-IN" dirty="0"/>
                    </a:p>
                  </a:txBody>
                  <a:tcPr anchor="ctr"/>
                </a:tc>
              </a:tr>
              <a:tr h="428626">
                <a:tc>
                  <a:txBody>
                    <a:bodyPr/>
                    <a:lstStyle/>
                    <a:p>
                      <a:pPr algn="l"/>
                      <a:r>
                        <a:rPr lang="en-IN" dirty="0" smtClean="0"/>
                        <a:t>Immediate resuscitation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65 (24.6)</a:t>
                      </a:r>
                      <a:endParaRPr lang="en-IN" dirty="0"/>
                    </a:p>
                  </a:txBody>
                  <a:tcPr anchor="ctr"/>
                </a:tc>
              </a:tr>
              <a:tr h="428626">
                <a:tc>
                  <a:txBody>
                    <a:bodyPr/>
                    <a:lstStyle/>
                    <a:p>
                      <a:pPr algn="l"/>
                      <a:r>
                        <a:rPr lang="en-IN" dirty="0" smtClean="0"/>
                        <a:t>Mechanical</a:t>
                      </a:r>
                      <a:r>
                        <a:rPr lang="en-IN" baseline="0" dirty="0" smtClean="0"/>
                        <a:t> Ventilation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31 (11.7)</a:t>
                      </a:r>
                      <a:endParaRPr lang="en-IN" dirty="0"/>
                    </a:p>
                  </a:txBody>
                  <a:tcPr anchor="ctr"/>
                </a:tc>
              </a:tr>
              <a:tr h="428626">
                <a:tc>
                  <a:txBody>
                    <a:bodyPr/>
                    <a:lstStyle/>
                    <a:p>
                      <a:pPr algn="l"/>
                      <a:r>
                        <a:rPr lang="en-IN" dirty="0" smtClean="0"/>
                        <a:t>Uterine Evacuation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27 (10.2)</a:t>
                      </a:r>
                      <a:endParaRPr lang="en-IN" dirty="0"/>
                    </a:p>
                  </a:txBody>
                  <a:tcPr anchor="ctr"/>
                </a:tc>
              </a:tr>
              <a:tr h="428626">
                <a:tc>
                  <a:txBody>
                    <a:bodyPr/>
                    <a:lstStyle/>
                    <a:p>
                      <a:pPr algn="l"/>
                      <a:r>
                        <a:rPr lang="en-IN" dirty="0" smtClean="0"/>
                        <a:t>Laparotomy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48 (18.2)</a:t>
                      </a:r>
                      <a:endParaRPr lang="en-IN" dirty="0"/>
                    </a:p>
                  </a:txBody>
                  <a:tcPr anchor="ctr"/>
                </a:tc>
              </a:tr>
              <a:tr h="428626">
                <a:tc>
                  <a:txBody>
                    <a:bodyPr/>
                    <a:lstStyle/>
                    <a:p>
                      <a:pPr algn="l"/>
                      <a:r>
                        <a:rPr lang="en-IN" dirty="0" smtClean="0"/>
                        <a:t>Hysterectomy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39 (14.8)</a:t>
                      </a:r>
                      <a:endParaRPr lang="en-IN" dirty="0"/>
                    </a:p>
                  </a:txBody>
                  <a:tcPr anchor="ctr"/>
                </a:tc>
              </a:tr>
              <a:tr h="428626">
                <a:tc>
                  <a:txBody>
                    <a:bodyPr/>
                    <a:lstStyle/>
                    <a:p>
                      <a:pPr algn="l"/>
                      <a:r>
                        <a:rPr lang="en-IN" dirty="0" smtClean="0"/>
                        <a:t>Genital injury</a:t>
                      </a:r>
                      <a:r>
                        <a:rPr lang="en-IN" baseline="0" dirty="0" smtClean="0"/>
                        <a:t> repair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19 (4.9)</a:t>
                      </a:r>
                      <a:endParaRPr lang="en-IN" dirty="0"/>
                    </a:p>
                  </a:txBody>
                  <a:tcPr anchor="ctr"/>
                </a:tc>
              </a:tr>
              <a:tr h="428626">
                <a:tc>
                  <a:txBody>
                    <a:bodyPr/>
                    <a:lstStyle/>
                    <a:p>
                      <a:pPr algn="l"/>
                      <a:r>
                        <a:rPr lang="en-IN" dirty="0" smtClean="0"/>
                        <a:t>Manual removal of placenta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 (1.1)</a:t>
                      </a:r>
                      <a:endParaRPr lang="en-IN" dirty="0"/>
                    </a:p>
                  </a:txBody>
                  <a:tcPr anchor="ctr"/>
                </a:tc>
              </a:tr>
              <a:tr h="428626">
                <a:tc>
                  <a:txBody>
                    <a:bodyPr/>
                    <a:lstStyle/>
                    <a:p>
                      <a:pPr algn="l"/>
                      <a:r>
                        <a:rPr lang="en-IN" dirty="0" smtClean="0"/>
                        <a:t>Repositioning of inverted uterus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 (0.8)</a:t>
                      </a:r>
                      <a:endParaRPr lang="en-IN" dirty="0"/>
                    </a:p>
                  </a:txBody>
                  <a:tcPr anchor="ctr"/>
                </a:tc>
              </a:tr>
              <a:tr h="428626">
                <a:tc>
                  <a:txBody>
                    <a:bodyPr/>
                    <a:lstStyle/>
                    <a:p>
                      <a:pPr algn="l"/>
                      <a:r>
                        <a:rPr lang="en-IN" dirty="0" smtClean="0"/>
                        <a:t>Internal iliac ligation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4 (1.5)</a:t>
                      </a:r>
                      <a:endParaRPr lang="en-IN" dirty="0"/>
                    </a:p>
                  </a:txBody>
                  <a:tcPr anchor="ctr"/>
                </a:tc>
              </a:tr>
              <a:tr h="428626">
                <a:tc>
                  <a:txBody>
                    <a:bodyPr/>
                    <a:lstStyle/>
                    <a:p>
                      <a:pPr algn="l"/>
                      <a:r>
                        <a:rPr lang="en-IN" dirty="0" smtClean="0"/>
                        <a:t>Others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137 (51.9)</a:t>
                      </a:r>
                      <a:endParaRPr lang="en-IN" dirty="0"/>
                    </a:p>
                  </a:txBody>
                  <a:tcPr anchor="ctr"/>
                </a:tc>
              </a:tr>
              <a:tr h="428626">
                <a:tc>
                  <a:txBody>
                    <a:bodyPr/>
                    <a:lstStyle/>
                    <a:p>
                      <a:pPr algn="l"/>
                      <a:r>
                        <a:rPr lang="en-IN" dirty="0" smtClean="0"/>
                        <a:t>Blood transfusion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227 (86)</a:t>
                      </a:r>
                      <a:endParaRPr lang="en-IN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059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5978"/>
            <a:ext cx="7772400" cy="45719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58576551"/>
              </p:ext>
            </p:extLst>
          </p:nvPr>
        </p:nvGraphicFramePr>
        <p:xfrm>
          <a:off x="228600" y="361950"/>
          <a:ext cx="8763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642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5978"/>
            <a:ext cx="8610600" cy="765572"/>
          </a:xfrm>
        </p:spPr>
        <p:txBody>
          <a:bodyPr/>
          <a:lstStyle/>
          <a:p>
            <a:r>
              <a:rPr lang="en-IN" dirty="0" smtClean="0"/>
              <a:t>Observations &amp; way forward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71550"/>
            <a:ext cx="8763000" cy="39624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IN" dirty="0" smtClean="0"/>
              <a:t>As a result of the pilot </a:t>
            </a:r>
            <a:r>
              <a:rPr lang="en-IN" dirty="0"/>
              <a:t>programme, several points were highlighted</a:t>
            </a:r>
            <a:r>
              <a:rPr lang="en-IN" dirty="0" smtClean="0"/>
              <a:t>:</a:t>
            </a:r>
          </a:p>
          <a:p>
            <a:pPr algn="just"/>
            <a:r>
              <a:rPr lang="en-IN" dirty="0"/>
              <a:t>"Near-miss" events are more common than maternal deaths and </a:t>
            </a:r>
            <a:r>
              <a:rPr lang="en-IN" dirty="0" smtClean="0"/>
              <a:t>can be </a:t>
            </a:r>
            <a:r>
              <a:rPr lang="en-IN" dirty="0"/>
              <a:t>more comprehensive and provide additional information, review of "near-miss" events may give more insight into risk factors and possible means of </a:t>
            </a:r>
            <a:r>
              <a:rPr lang="en-IN" dirty="0" smtClean="0"/>
              <a:t>prevention of maternal mortality and morbidity.</a:t>
            </a:r>
            <a:endParaRPr lang="en-IN" dirty="0"/>
          </a:p>
          <a:p>
            <a:pPr algn="just"/>
            <a:r>
              <a:rPr lang="en-IN" dirty="0" smtClean="0"/>
              <a:t>As </a:t>
            </a:r>
            <a:r>
              <a:rPr lang="en-IN" dirty="0"/>
              <a:t>the woman survives, near miss reviews </a:t>
            </a:r>
            <a:r>
              <a:rPr lang="en-IN" dirty="0" smtClean="0"/>
              <a:t>are less </a:t>
            </a:r>
            <a:r>
              <a:rPr lang="en-IN" dirty="0"/>
              <a:t>threatening than death reviews for the teams reporting </a:t>
            </a:r>
            <a:r>
              <a:rPr lang="en-IN" dirty="0" smtClean="0"/>
              <a:t>them.</a:t>
            </a:r>
          </a:p>
          <a:p>
            <a:pPr algn="just"/>
            <a:r>
              <a:rPr lang="en-IN" dirty="0"/>
              <a:t>Building the skills of healthcare providers in </a:t>
            </a:r>
            <a:r>
              <a:rPr lang="en-IN" dirty="0" smtClean="0"/>
              <a:t>procedures such </a:t>
            </a:r>
            <a:r>
              <a:rPr lang="en-IN" dirty="0"/>
              <a:t>as repair of </a:t>
            </a:r>
            <a:r>
              <a:rPr lang="en-IN" dirty="0" smtClean="0"/>
              <a:t>tears</a:t>
            </a:r>
            <a:r>
              <a:rPr lang="en-IN" dirty="0"/>
              <a:t>, </a:t>
            </a:r>
            <a:r>
              <a:rPr lang="en-IN" dirty="0" smtClean="0"/>
              <a:t>resuscitation, </a:t>
            </a:r>
            <a:r>
              <a:rPr lang="en-IN" dirty="0"/>
              <a:t>medical </a:t>
            </a:r>
            <a:r>
              <a:rPr lang="en-IN" dirty="0" smtClean="0"/>
              <a:t>&amp; surgical M/m of PPH like </a:t>
            </a:r>
            <a:r>
              <a:rPr lang="en-IN" dirty="0"/>
              <a:t>B-lynch </a:t>
            </a:r>
            <a:r>
              <a:rPr lang="en-IN" dirty="0" smtClean="0"/>
              <a:t>suturing, </a:t>
            </a:r>
            <a:r>
              <a:rPr lang="en-IN" dirty="0"/>
              <a:t>stepwise </a:t>
            </a:r>
            <a:r>
              <a:rPr lang="en-IN" dirty="0" smtClean="0"/>
              <a:t>devascularisation and </a:t>
            </a:r>
            <a:r>
              <a:rPr lang="en-IN" dirty="0"/>
              <a:t>internal iliac </a:t>
            </a:r>
            <a:r>
              <a:rPr lang="en-IN" dirty="0" smtClean="0"/>
              <a:t>ligation </a:t>
            </a:r>
            <a:r>
              <a:rPr lang="en-IN" dirty="0"/>
              <a:t>and </a:t>
            </a:r>
            <a:r>
              <a:rPr lang="en-IN" dirty="0" smtClean="0"/>
              <a:t>peripartum hysterectomy as </a:t>
            </a:r>
            <a:r>
              <a:rPr lang="en-IN" dirty="0"/>
              <a:t>well as the management of sepsis </a:t>
            </a:r>
            <a:r>
              <a:rPr lang="en-IN" dirty="0" smtClean="0"/>
              <a:t>and hypertensive </a:t>
            </a:r>
            <a:r>
              <a:rPr lang="en-IN" dirty="0"/>
              <a:t>disorders of pregnancy remain important</a:t>
            </a:r>
            <a:r>
              <a:rPr lang="en-IN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507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5978"/>
            <a:ext cx="7772400" cy="7977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438150"/>
            <a:ext cx="8686800" cy="4495800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 smtClean="0"/>
              <a:t>Women and their families need to be educated regarding </a:t>
            </a:r>
            <a:r>
              <a:rPr lang="en-IN" dirty="0"/>
              <a:t>birth preparedness and </a:t>
            </a:r>
            <a:r>
              <a:rPr lang="en-IN" dirty="0" smtClean="0"/>
              <a:t>complication readiness </a:t>
            </a:r>
            <a:r>
              <a:rPr lang="en-IN" dirty="0"/>
              <a:t>because ‘Type 1 delay’ </a:t>
            </a:r>
            <a:r>
              <a:rPr lang="en-IN" dirty="0" smtClean="0"/>
              <a:t>was still seen to be very high and was associated with </a:t>
            </a:r>
            <a:r>
              <a:rPr lang="en-IN" dirty="0"/>
              <a:t>severe maternal morbidity in </a:t>
            </a:r>
            <a:r>
              <a:rPr lang="en-IN" dirty="0" smtClean="0"/>
              <a:t>majority of cases.</a:t>
            </a:r>
          </a:p>
          <a:p>
            <a:pPr algn="just"/>
            <a:r>
              <a:rPr lang="en-IN" dirty="0" smtClean="0"/>
              <a:t>Prevention and </a:t>
            </a:r>
            <a:r>
              <a:rPr lang="en-IN" dirty="0"/>
              <a:t>timely treatment of anaemia must </a:t>
            </a:r>
            <a:r>
              <a:rPr lang="en-IN" dirty="0" smtClean="0"/>
              <a:t>receive </a:t>
            </a:r>
            <a:r>
              <a:rPr lang="en-IN" dirty="0"/>
              <a:t>more attention to reduce the risk of mortality </a:t>
            </a:r>
            <a:r>
              <a:rPr lang="en-IN" dirty="0" smtClean="0"/>
              <a:t>from obstetric haemorrhage.</a:t>
            </a:r>
          </a:p>
          <a:p>
            <a:pPr algn="just"/>
            <a:r>
              <a:rPr lang="en-IN" dirty="0"/>
              <a:t>The tools developed currently capture the location </a:t>
            </a:r>
            <a:r>
              <a:rPr lang="en-IN" dirty="0" smtClean="0"/>
              <a:t>and facility </a:t>
            </a:r>
            <a:r>
              <a:rPr lang="en-IN" dirty="0"/>
              <a:t>details and can help to identify where an </a:t>
            </a:r>
            <a:r>
              <a:rPr lang="en-IN" dirty="0" smtClean="0"/>
              <a:t>MNM case </a:t>
            </a:r>
            <a:r>
              <a:rPr lang="en-IN" dirty="0"/>
              <a:t>has </a:t>
            </a:r>
            <a:r>
              <a:rPr lang="en-IN" dirty="0" smtClean="0"/>
              <a:t>been referred </a:t>
            </a:r>
            <a:r>
              <a:rPr lang="en-IN" dirty="0"/>
              <a:t>to a higher </a:t>
            </a:r>
            <a:r>
              <a:rPr lang="en-IN" dirty="0" smtClean="0"/>
              <a:t>level health </a:t>
            </a:r>
            <a:r>
              <a:rPr lang="en-IN" dirty="0"/>
              <a:t>facility. </a:t>
            </a:r>
            <a:r>
              <a:rPr lang="en-IN" dirty="0" smtClean="0"/>
              <a:t>It can </a:t>
            </a:r>
            <a:r>
              <a:rPr lang="en-IN" dirty="0"/>
              <a:t>help to focus interventions in </a:t>
            </a:r>
            <a:r>
              <a:rPr lang="en-IN" dirty="0" smtClean="0"/>
              <a:t>that particular location.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2670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5978"/>
            <a:ext cx="7772400" cy="7977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361950"/>
            <a:ext cx="8991600" cy="45720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IN" dirty="0"/>
              <a:t>MNM Data Management software linked to the </a:t>
            </a:r>
            <a:r>
              <a:rPr lang="en-IN" dirty="0" smtClean="0"/>
              <a:t>MCTS </a:t>
            </a:r>
            <a:r>
              <a:rPr lang="en-IN" dirty="0"/>
              <a:t>and Maternal Death </a:t>
            </a:r>
            <a:r>
              <a:rPr lang="en-IN" dirty="0" smtClean="0"/>
              <a:t>Review software </a:t>
            </a:r>
            <a:r>
              <a:rPr lang="en-IN" dirty="0"/>
              <a:t>introduced in India has been </a:t>
            </a:r>
            <a:r>
              <a:rPr lang="en-IN" dirty="0" smtClean="0"/>
              <a:t>developed and </a:t>
            </a:r>
            <a:r>
              <a:rPr lang="en-IN" dirty="0"/>
              <a:t>can be used </a:t>
            </a:r>
            <a:r>
              <a:rPr lang="en-IN" dirty="0" smtClean="0"/>
              <a:t>as soon </a:t>
            </a:r>
            <a:r>
              <a:rPr lang="en-IN" dirty="0"/>
              <a:t>as MNM review is launched nationally in </a:t>
            </a:r>
            <a:r>
              <a:rPr lang="en-IN" dirty="0" smtClean="0"/>
              <a:t>India. States </a:t>
            </a:r>
            <a:r>
              <a:rPr lang="en-IN" dirty="0"/>
              <a:t>and Districts will be able to access the </a:t>
            </a:r>
            <a:r>
              <a:rPr lang="en-IN" dirty="0" smtClean="0"/>
              <a:t>reports directly, enabling </a:t>
            </a:r>
            <a:r>
              <a:rPr lang="en-IN" dirty="0"/>
              <a:t>data sharing, which is more </a:t>
            </a:r>
            <a:r>
              <a:rPr lang="en-IN" dirty="0" smtClean="0"/>
              <a:t>difficult with </a:t>
            </a:r>
            <a:r>
              <a:rPr lang="en-IN" dirty="0"/>
              <a:t>paper-based reports</a:t>
            </a:r>
            <a:r>
              <a:rPr lang="en-IN" dirty="0" smtClean="0"/>
              <a:t>.</a:t>
            </a:r>
          </a:p>
          <a:p>
            <a:pPr algn="just"/>
            <a:r>
              <a:rPr lang="en-IN" dirty="0"/>
              <a:t>As the majority of MNM </a:t>
            </a:r>
            <a:r>
              <a:rPr lang="en-IN" dirty="0" smtClean="0"/>
              <a:t>attend the tertiary facility </a:t>
            </a:r>
            <a:r>
              <a:rPr lang="en-IN" dirty="0"/>
              <a:t>level and MNM reporting is less difficult in </a:t>
            </a:r>
            <a:r>
              <a:rPr lang="en-IN" dirty="0" smtClean="0"/>
              <a:t>these settings</a:t>
            </a:r>
            <a:r>
              <a:rPr lang="en-IN" dirty="0"/>
              <a:t>, the focus of MNM implementation will </a:t>
            </a:r>
            <a:r>
              <a:rPr lang="en-IN" dirty="0" smtClean="0"/>
              <a:t>likely initially </a:t>
            </a:r>
            <a:r>
              <a:rPr lang="en-IN" dirty="0"/>
              <a:t>be at the tertiary level (Medical </a:t>
            </a:r>
            <a:r>
              <a:rPr lang="en-IN" dirty="0" smtClean="0"/>
              <a:t>Colleges/District Hospital </a:t>
            </a:r>
            <a:r>
              <a:rPr lang="en-IN" dirty="0"/>
              <a:t>converted to Medical </a:t>
            </a:r>
            <a:r>
              <a:rPr lang="en-IN" dirty="0" smtClean="0"/>
              <a:t>Colleges/Hospitals attached </a:t>
            </a:r>
            <a:r>
              <a:rPr lang="en-IN" dirty="0"/>
              <a:t>to Medical Colleges), then using the </a:t>
            </a:r>
            <a:r>
              <a:rPr lang="en-IN" dirty="0" smtClean="0"/>
              <a:t>Medical College </a:t>
            </a:r>
            <a:r>
              <a:rPr lang="en-IN" dirty="0"/>
              <a:t>experience and teams, MNM audit can </a:t>
            </a:r>
            <a:r>
              <a:rPr lang="en-IN" dirty="0" smtClean="0"/>
              <a:t>be subsequently </a:t>
            </a:r>
            <a:r>
              <a:rPr lang="en-IN" dirty="0"/>
              <a:t>scaled up to the District Hospital level</a:t>
            </a:r>
            <a:r>
              <a:rPr lang="en-IN" dirty="0" smtClean="0"/>
              <a:t>.</a:t>
            </a:r>
          </a:p>
          <a:p>
            <a:pPr algn="just"/>
            <a:r>
              <a:rPr lang="en-IN" dirty="0" smtClean="0"/>
              <a:t>Based on this </a:t>
            </a:r>
            <a:r>
              <a:rPr lang="en-IN" dirty="0"/>
              <a:t>pilot </a:t>
            </a:r>
            <a:r>
              <a:rPr lang="en-IN" dirty="0" smtClean="0"/>
              <a:t>programme, a </a:t>
            </a:r>
            <a:r>
              <a:rPr lang="en-IN" dirty="0"/>
              <a:t>report on the benefits of MNM review and the need </a:t>
            </a:r>
            <a:r>
              <a:rPr lang="en-IN" dirty="0" smtClean="0"/>
              <a:t>to implement </a:t>
            </a:r>
            <a:r>
              <a:rPr lang="en-IN" dirty="0"/>
              <a:t>MNM review </a:t>
            </a:r>
            <a:r>
              <a:rPr lang="en-IN" dirty="0" smtClean="0"/>
              <a:t>was </a:t>
            </a:r>
            <a:r>
              <a:rPr lang="en-IN" dirty="0"/>
              <a:t>prepared </a:t>
            </a:r>
            <a:r>
              <a:rPr lang="en-IN" dirty="0" smtClean="0"/>
              <a:t>and submitted </a:t>
            </a:r>
            <a:r>
              <a:rPr lang="en-IN" dirty="0"/>
              <a:t>to the Government of India in October </a:t>
            </a:r>
            <a:r>
              <a:rPr lang="en-IN" dirty="0" smtClean="0"/>
              <a:t>2013 along </a:t>
            </a:r>
            <a:r>
              <a:rPr lang="en-IN" dirty="0"/>
              <a:t>with the MNM policy framework. </a:t>
            </a:r>
          </a:p>
        </p:txBody>
      </p:sp>
    </p:spTree>
    <p:extLst>
      <p:ext uri="{BB962C8B-B14F-4D97-AF65-F5344CB8AC3E}">
        <p14:creationId xmlns:p14="http://schemas.microsoft.com/office/powerpoint/2010/main" val="213037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3350"/>
            <a:ext cx="86868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n-IN" dirty="0" smtClean="0"/>
              <a:t>Other studies on MNM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99912872"/>
              </p:ext>
            </p:extLst>
          </p:nvPr>
        </p:nvGraphicFramePr>
        <p:xfrm>
          <a:off x="1" y="845820"/>
          <a:ext cx="9143999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625929"/>
                <a:gridCol w="914400"/>
                <a:gridCol w="5317670"/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Author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Year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Place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Findings</a:t>
                      </a:r>
                      <a:endParaRPr lang="en-IN" dirty="0"/>
                    </a:p>
                  </a:txBody>
                  <a:tcPr/>
                </a:tc>
              </a:tr>
              <a:tr h="1082040">
                <a:tc>
                  <a:txBody>
                    <a:bodyPr/>
                    <a:lstStyle/>
                    <a:p>
                      <a:r>
                        <a:rPr kumimoji="0" lang="fi-FI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Roopa PS, Shailja Verma, Lavanya Rai, Pratap Kumar, </a:t>
                      </a:r>
                      <a:r>
                        <a:rPr kumimoji="0"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Murlidhar V. Pai, Jyothi Shetty</a:t>
                      </a:r>
                      <a:endParaRPr lang="en-IN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2013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Manipal, India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17.9/1000 live birth. Near</a:t>
                      </a:r>
                      <a:r>
                        <a:rPr lang="en-IN" baseline="0" dirty="0" smtClean="0"/>
                        <a:t> miss: mortality=5.6:1</a:t>
                      </a:r>
                    </a:p>
                    <a:p>
                      <a:r>
                        <a:rPr lang="en-IN" baseline="0" dirty="0" smtClean="0"/>
                        <a:t>Haemorrhage was the leading cause for  near miss followed by PIH and Sepsis. Sepsis leading cause for death. Cardiac disease had highest mortality index.</a:t>
                      </a:r>
                      <a:endParaRPr lang="en-IN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err="1" smtClean="0"/>
                        <a:t>Chhbra</a:t>
                      </a:r>
                      <a:r>
                        <a:rPr lang="en-IN" baseline="0" dirty="0" smtClean="0"/>
                        <a:t> P, </a:t>
                      </a:r>
                      <a:r>
                        <a:rPr lang="en-IN" baseline="0" dirty="0" err="1" smtClean="0"/>
                        <a:t>Guleria</a:t>
                      </a:r>
                      <a:r>
                        <a:rPr lang="en-IN" baseline="0" dirty="0" smtClean="0"/>
                        <a:t> K, </a:t>
                      </a:r>
                      <a:r>
                        <a:rPr lang="en-IN" baseline="0" dirty="0" err="1" smtClean="0"/>
                        <a:t>Saini</a:t>
                      </a:r>
                      <a:r>
                        <a:rPr lang="en-IN" baseline="0" dirty="0" smtClean="0"/>
                        <a:t> NK, </a:t>
                      </a:r>
                      <a:r>
                        <a:rPr lang="en-IN" baseline="0" dirty="0" err="1" smtClean="0"/>
                        <a:t>Anjur</a:t>
                      </a:r>
                      <a:r>
                        <a:rPr lang="en-IN" baseline="0" dirty="0" smtClean="0"/>
                        <a:t> KT, </a:t>
                      </a:r>
                      <a:r>
                        <a:rPr lang="en-IN" baseline="0" dirty="0" err="1" smtClean="0"/>
                        <a:t>Vaid</a:t>
                      </a:r>
                      <a:r>
                        <a:rPr lang="en-IN" baseline="0" dirty="0" smtClean="0"/>
                        <a:t> NB</a:t>
                      </a:r>
                      <a:endParaRPr lang="en-IN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2008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Delhi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Incidence</a:t>
                      </a:r>
                      <a:r>
                        <a:rPr lang="en-IN" baseline="0" dirty="0" smtClean="0"/>
                        <a:t> of severe morbidity was 33/1000 live birth. The leading causes were haemorrhage, PIH, and sepsis. More than 50% required caesarean section.</a:t>
                      </a:r>
                      <a:endParaRPr lang="en-IN" dirty="0"/>
                    </a:p>
                  </a:txBody>
                  <a:tcPr/>
                </a:tc>
              </a:tr>
              <a:tr h="902970">
                <a:tc>
                  <a:txBody>
                    <a:bodyPr/>
                    <a:lstStyle/>
                    <a:p>
                      <a:r>
                        <a:rPr lang="en-IN" dirty="0" smtClean="0"/>
                        <a:t>Kalr</a:t>
                      </a:r>
                      <a:r>
                        <a:rPr lang="en-IN" baseline="0" dirty="0" smtClean="0"/>
                        <a:t>a P, kachhwaha CP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2014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Jodhpur, </a:t>
                      </a:r>
                      <a:r>
                        <a:rPr lang="en-IN" dirty="0" smtClean="0"/>
                        <a:t>India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Near miss incidence was 4.18/1000 live </a:t>
                      </a:r>
                      <a:r>
                        <a:rPr lang="en-IN" dirty="0" smtClean="0"/>
                        <a:t>birth.</a:t>
                      </a:r>
                      <a:r>
                        <a:rPr lang="en-IN" baseline="0" dirty="0" smtClean="0"/>
                        <a:t> Mortality ratio</a:t>
                      </a:r>
                      <a:r>
                        <a:rPr lang="en-IN" dirty="0" smtClean="0"/>
                        <a:t> was 202 per lakh live birth. MNM:</a:t>
                      </a:r>
                      <a:r>
                        <a:rPr lang="en-IN" baseline="0" dirty="0" smtClean="0"/>
                        <a:t> mortality</a:t>
                      </a:r>
                      <a:r>
                        <a:rPr lang="en-IN" dirty="0" smtClean="0"/>
                        <a:t> was</a:t>
                      </a:r>
                      <a:r>
                        <a:rPr lang="en-IN" baseline="0" dirty="0" smtClean="0"/>
                        <a:t> 2.1.</a:t>
                      </a:r>
                      <a:r>
                        <a:rPr lang="en-IN" dirty="0" smtClean="0"/>
                        <a:t> </a:t>
                      </a:r>
                      <a:r>
                        <a:rPr kumimoji="0" lang="en-IN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Haemorrhage, hypertension and sepsis were major </a:t>
                      </a:r>
                      <a:r>
                        <a:rPr kumimoji="0" lang="en-IN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causes.</a:t>
                      </a:r>
                      <a:endParaRPr lang="en-IN" dirty="0"/>
                    </a:p>
                  </a:txBody>
                  <a:tcPr/>
                </a:tc>
              </a:tr>
              <a:tr h="3987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Pandey A, Das V, Agarwal A, Agarwal S, Misra D, Jaiswal 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2014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India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MNM:</a:t>
                      </a:r>
                      <a:r>
                        <a:rPr lang="en-IN" baseline="0" dirty="0" smtClean="0"/>
                        <a:t> mortality= 2.6. the MNM incidence was roughly 12%. </a:t>
                      </a:r>
                      <a:r>
                        <a:rPr kumimoji="0" lang="en-IN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Haemorrhage and hypertensive disorders of pregnancy were leading cause of MNM and maternal deaths.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17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9550"/>
            <a:ext cx="8229600" cy="536972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Maternal near-miss indicators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895350"/>
            <a:ext cx="8686800" cy="41148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IN" b="1" dirty="0" smtClean="0"/>
              <a:t>Maternal near miss (MNM)- </a:t>
            </a:r>
            <a:r>
              <a:rPr lang="en-IN" dirty="0" smtClean="0"/>
              <a:t>A </a:t>
            </a:r>
            <a:r>
              <a:rPr lang="en-IN" dirty="0"/>
              <a:t>woman who nearly died but survived a </a:t>
            </a:r>
            <a:r>
              <a:rPr lang="en-IN" dirty="0" smtClean="0"/>
              <a:t>complication that </a:t>
            </a:r>
            <a:r>
              <a:rPr lang="en-IN" dirty="0"/>
              <a:t>occurred during pregnancy, childbirth or within 42 days of termination of </a:t>
            </a:r>
            <a:r>
              <a:rPr lang="en-IN" dirty="0" smtClean="0"/>
              <a:t>pregnancy.</a:t>
            </a:r>
          </a:p>
          <a:p>
            <a:pPr algn="just"/>
            <a:r>
              <a:rPr lang="en-IN" b="1" dirty="0" smtClean="0"/>
              <a:t>Severe maternal outcomes- </a:t>
            </a:r>
            <a:r>
              <a:rPr lang="en-IN" dirty="0"/>
              <a:t>A</a:t>
            </a:r>
            <a:r>
              <a:rPr lang="en-IN" dirty="0" smtClean="0"/>
              <a:t> </a:t>
            </a:r>
            <a:r>
              <a:rPr lang="en-IN" dirty="0"/>
              <a:t>life-threatening condition (i.e. organ dysfunction</a:t>
            </a:r>
            <a:r>
              <a:rPr lang="en-IN" dirty="0" smtClean="0"/>
              <a:t>), including </a:t>
            </a:r>
            <a:r>
              <a:rPr lang="en-IN" dirty="0"/>
              <a:t>all maternal deaths and maternal near-miss cases</a:t>
            </a:r>
            <a:r>
              <a:rPr lang="en-IN" dirty="0" smtClean="0"/>
              <a:t>.</a:t>
            </a:r>
          </a:p>
          <a:p>
            <a:pPr algn="just"/>
            <a:r>
              <a:rPr lang="en-IN" b="1" dirty="0" smtClean="0"/>
              <a:t>Women with life-threatening conditions (WLTC)- </a:t>
            </a:r>
            <a:r>
              <a:rPr lang="en-IN" dirty="0"/>
              <a:t>A</a:t>
            </a:r>
            <a:r>
              <a:rPr lang="en-IN" dirty="0" smtClean="0"/>
              <a:t>ll </a:t>
            </a:r>
            <a:r>
              <a:rPr lang="en-IN" dirty="0"/>
              <a:t>women who either </a:t>
            </a:r>
            <a:r>
              <a:rPr lang="en-IN" dirty="0" smtClean="0"/>
              <a:t>qualified as </a:t>
            </a:r>
            <a:r>
              <a:rPr lang="en-IN" dirty="0"/>
              <a:t>maternal near-miss cases or those who died (i.e. women presenting a severe </a:t>
            </a:r>
            <a:r>
              <a:rPr lang="en-IN" dirty="0" smtClean="0"/>
              <a:t>maternal outcome).</a:t>
            </a:r>
          </a:p>
          <a:p>
            <a:pPr algn="just"/>
            <a:r>
              <a:rPr lang="en-IN" b="1" dirty="0" smtClean="0"/>
              <a:t>Severe maternal outcome ratio (SMOR)- </a:t>
            </a:r>
            <a:r>
              <a:rPr lang="en-IN" dirty="0"/>
              <a:t>N</a:t>
            </a:r>
            <a:r>
              <a:rPr lang="en-IN" dirty="0" smtClean="0"/>
              <a:t>umber </a:t>
            </a:r>
            <a:r>
              <a:rPr lang="en-IN" dirty="0"/>
              <a:t>of women with </a:t>
            </a:r>
            <a:r>
              <a:rPr lang="en-IN" dirty="0" smtClean="0"/>
              <a:t>life-threatening conditions </a:t>
            </a:r>
            <a:r>
              <a:rPr lang="en-IN" dirty="0"/>
              <a:t>per 1000 live </a:t>
            </a:r>
            <a:r>
              <a:rPr lang="en-IN" dirty="0" smtClean="0"/>
              <a:t>births. </a:t>
            </a:r>
            <a:r>
              <a:rPr lang="en-IN" dirty="0"/>
              <a:t>This indicator gives an estimate of </a:t>
            </a:r>
            <a:r>
              <a:rPr lang="en-IN" dirty="0" smtClean="0"/>
              <a:t>the amount </a:t>
            </a:r>
            <a:r>
              <a:rPr lang="en-IN" dirty="0"/>
              <a:t>of care and resources that would be needed in an area or facility [SMOR = (MNM </a:t>
            </a:r>
            <a:r>
              <a:rPr lang="en-IN" dirty="0" smtClean="0"/>
              <a:t>+ MD</a:t>
            </a:r>
            <a:r>
              <a:rPr lang="en-IN" dirty="0"/>
              <a:t>)/LB].</a:t>
            </a:r>
            <a:endParaRPr lang="en-IN" u="sng" dirty="0"/>
          </a:p>
        </p:txBody>
      </p:sp>
    </p:spTree>
    <p:extLst>
      <p:ext uri="{BB962C8B-B14F-4D97-AF65-F5344CB8AC3E}">
        <p14:creationId xmlns:p14="http://schemas.microsoft.com/office/powerpoint/2010/main" val="280162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5978"/>
            <a:ext cx="8153400" cy="689372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Maternal near-miss indicators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71550"/>
            <a:ext cx="8686800" cy="39624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IN" b="1" dirty="0" smtClean="0"/>
              <a:t>MNM ratio (MNMR) - </a:t>
            </a:r>
            <a:r>
              <a:rPr lang="en-IN" dirty="0"/>
              <a:t>the number of maternal near-miss cases per 1000 live </a:t>
            </a:r>
            <a:r>
              <a:rPr lang="en-IN" dirty="0" smtClean="0"/>
              <a:t>births (MNMR </a:t>
            </a:r>
            <a:r>
              <a:rPr lang="en-IN" dirty="0"/>
              <a:t>= MNM/LB</a:t>
            </a:r>
            <a:r>
              <a:rPr lang="en-IN" dirty="0" smtClean="0"/>
              <a:t>).</a:t>
            </a:r>
          </a:p>
          <a:p>
            <a:pPr algn="just"/>
            <a:r>
              <a:rPr lang="en-IN" b="1" dirty="0" smtClean="0"/>
              <a:t>Maternal near-miss mortality ratio - </a:t>
            </a:r>
            <a:r>
              <a:rPr lang="en-IN" dirty="0"/>
              <a:t>the ratio between maternal </a:t>
            </a:r>
            <a:r>
              <a:rPr lang="en-IN" dirty="0" smtClean="0"/>
              <a:t>near-miss cases </a:t>
            </a:r>
            <a:r>
              <a:rPr lang="en-IN" dirty="0"/>
              <a:t>and maternal </a:t>
            </a:r>
            <a:r>
              <a:rPr lang="en-IN" dirty="0" smtClean="0"/>
              <a:t>deaths (MNM : 1 MD). Higher </a:t>
            </a:r>
            <a:r>
              <a:rPr lang="en-IN" dirty="0"/>
              <a:t>ratios </a:t>
            </a:r>
            <a:r>
              <a:rPr lang="en-IN" dirty="0" smtClean="0"/>
              <a:t>indicate </a:t>
            </a:r>
            <a:r>
              <a:rPr lang="en-IN" dirty="0"/>
              <a:t>better care</a:t>
            </a:r>
            <a:r>
              <a:rPr lang="en-IN" dirty="0" smtClean="0"/>
              <a:t>.</a:t>
            </a:r>
          </a:p>
          <a:p>
            <a:pPr algn="just"/>
            <a:r>
              <a:rPr lang="en-IN" b="1" dirty="0" smtClean="0"/>
              <a:t>Mortality index- </a:t>
            </a:r>
            <a:r>
              <a:rPr lang="en-IN" dirty="0"/>
              <a:t>T</a:t>
            </a:r>
            <a:r>
              <a:rPr lang="en-IN" dirty="0" smtClean="0"/>
              <a:t>he </a:t>
            </a:r>
            <a:r>
              <a:rPr lang="en-IN" dirty="0"/>
              <a:t>number of maternal deaths divided by the number of </a:t>
            </a:r>
            <a:r>
              <a:rPr lang="en-IN" dirty="0" smtClean="0"/>
              <a:t>women with </a:t>
            </a:r>
            <a:r>
              <a:rPr lang="en-IN" dirty="0"/>
              <a:t>life-threatening conditions expressed as a percentage [MI = MD/(MNM + MD)]. </a:t>
            </a:r>
            <a:r>
              <a:rPr lang="en-IN" dirty="0" smtClean="0"/>
              <a:t>The higher </a:t>
            </a:r>
            <a:r>
              <a:rPr lang="en-IN" dirty="0"/>
              <a:t>the index the more women with life-threatening conditions </a:t>
            </a:r>
            <a:r>
              <a:rPr lang="en-IN" dirty="0" smtClean="0"/>
              <a:t>die, whereas </a:t>
            </a:r>
            <a:r>
              <a:rPr lang="en-IN" dirty="0"/>
              <a:t>the lower the index the fewer women with life-threatening conditions </a:t>
            </a:r>
            <a:r>
              <a:rPr lang="en-IN" dirty="0" smtClean="0"/>
              <a:t>die.</a:t>
            </a:r>
          </a:p>
          <a:p>
            <a:pPr algn="just"/>
            <a:r>
              <a:rPr lang="en-IN" b="1" dirty="0" smtClean="0"/>
              <a:t>Perinatal outcome indicators- </a:t>
            </a:r>
            <a:r>
              <a:rPr lang="en-IN" dirty="0"/>
              <a:t>(e.g. perinatal mortality, neonatal mortality or stillbirth </a:t>
            </a:r>
            <a:r>
              <a:rPr lang="en-IN" dirty="0" smtClean="0"/>
              <a:t>rates) in </a:t>
            </a:r>
            <a:r>
              <a:rPr lang="en-IN" dirty="0"/>
              <a:t>the context of maternal near-miss could be useful to complement the </a:t>
            </a:r>
            <a:r>
              <a:rPr lang="en-IN" dirty="0" smtClean="0"/>
              <a:t>quality-of-care evaluation</a:t>
            </a:r>
            <a:r>
              <a:rPr lang="en-IN" dirty="0"/>
              <a:t>.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76233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5978"/>
            <a:ext cx="7772400" cy="536972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References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742950"/>
            <a:ext cx="8534400" cy="4038600"/>
          </a:xfrm>
        </p:spPr>
        <p:txBody>
          <a:bodyPr anchor="t">
            <a:noAutofit/>
          </a:bodyPr>
          <a:lstStyle/>
          <a:p>
            <a:r>
              <a:rPr lang="en-IN" sz="1800" dirty="0" err="1"/>
              <a:t>Roopa</a:t>
            </a:r>
            <a:r>
              <a:rPr lang="en-IN" sz="1800" dirty="0"/>
              <a:t> PS, </a:t>
            </a:r>
            <a:r>
              <a:rPr lang="en-IN" sz="1800" dirty="0" err="1"/>
              <a:t>Shailja</a:t>
            </a:r>
            <a:r>
              <a:rPr lang="en-IN" sz="1800" dirty="0"/>
              <a:t> </a:t>
            </a:r>
            <a:r>
              <a:rPr lang="en-IN" sz="1800" dirty="0" err="1"/>
              <a:t>Verma</a:t>
            </a:r>
            <a:r>
              <a:rPr lang="en-IN" sz="1800" dirty="0"/>
              <a:t>, </a:t>
            </a:r>
            <a:r>
              <a:rPr lang="en-IN" sz="1800" dirty="0" err="1"/>
              <a:t>Lavanya</a:t>
            </a:r>
            <a:r>
              <a:rPr lang="en-IN" sz="1800" dirty="0"/>
              <a:t> </a:t>
            </a:r>
            <a:r>
              <a:rPr lang="en-IN" sz="1800" dirty="0" err="1"/>
              <a:t>Rai</a:t>
            </a:r>
            <a:r>
              <a:rPr lang="en-IN" sz="1800" dirty="0"/>
              <a:t>, </a:t>
            </a:r>
            <a:r>
              <a:rPr lang="en-IN" sz="1800" dirty="0" err="1"/>
              <a:t>Pratap</a:t>
            </a:r>
            <a:r>
              <a:rPr lang="en-IN" sz="1800" dirty="0"/>
              <a:t> Kumar, </a:t>
            </a:r>
            <a:r>
              <a:rPr lang="en-IN" sz="1800" dirty="0" err="1"/>
              <a:t>Murlidhar</a:t>
            </a:r>
            <a:r>
              <a:rPr lang="en-IN" sz="1800" dirty="0"/>
              <a:t> V. </a:t>
            </a:r>
            <a:r>
              <a:rPr lang="en-IN" sz="1800" dirty="0" err="1"/>
              <a:t>Pai</a:t>
            </a:r>
            <a:r>
              <a:rPr lang="en-IN" sz="1800" dirty="0"/>
              <a:t>, and </a:t>
            </a:r>
            <a:r>
              <a:rPr lang="en-IN" sz="1800" dirty="0" err="1"/>
              <a:t>Jyothi</a:t>
            </a:r>
            <a:r>
              <a:rPr lang="en-IN" sz="1800" dirty="0"/>
              <a:t> </a:t>
            </a:r>
            <a:r>
              <a:rPr lang="en-IN" sz="1800" dirty="0" err="1"/>
              <a:t>Shetty</a:t>
            </a:r>
            <a:r>
              <a:rPr lang="en-IN" sz="1800" dirty="0"/>
              <a:t>, </a:t>
            </a:r>
            <a:r>
              <a:rPr lang="en-IN" sz="1800" dirty="0" smtClean="0"/>
              <a:t>“Near </a:t>
            </a:r>
            <a:r>
              <a:rPr lang="en-IN" sz="1800" dirty="0"/>
              <a:t>Miss” Obstetric Events and Maternal Deaths in a Tertiary Care Hospital: An </a:t>
            </a:r>
            <a:r>
              <a:rPr lang="en-IN" sz="1800" dirty="0" err="1"/>
              <a:t>Audit,”Journal</a:t>
            </a:r>
            <a:r>
              <a:rPr lang="en-IN" sz="1800" dirty="0"/>
              <a:t> of Pregnancy, vol. 2013, Article ID 393758, 5 pages, 2013. </a:t>
            </a:r>
            <a:r>
              <a:rPr lang="en-IN" sz="1800" dirty="0" smtClean="0"/>
              <a:t>doi:10.1155/2013/393758</a:t>
            </a:r>
          </a:p>
          <a:p>
            <a:r>
              <a:rPr lang="en-IN" sz="1800" dirty="0" err="1" smtClean="0"/>
              <a:t>Chhabra</a:t>
            </a:r>
            <a:r>
              <a:rPr lang="en-IN" sz="1800" dirty="0" smtClean="0"/>
              <a:t> </a:t>
            </a:r>
            <a:r>
              <a:rPr lang="en-IN" sz="1800" dirty="0"/>
              <a:t>P, </a:t>
            </a:r>
            <a:r>
              <a:rPr lang="en-IN" sz="1800" dirty="0" err="1"/>
              <a:t>Guleria</a:t>
            </a:r>
            <a:r>
              <a:rPr lang="en-IN" sz="1800" dirty="0"/>
              <a:t> K, </a:t>
            </a:r>
            <a:r>
              <a:rPr lang="en-IN" sz="1800" dirty="0" err="1"/>
              <a:t>Saini</a:t>
            </a:r>
            <a:r>
              <a:rPr lang="en-IN" sz="1800" dirty="0"/>
              <a:t> NK, </a:t>
            </a:r>
            <a:r>
              <a:rPr lang="en-IN" sz="1800" dirty="0" err="1"/>
              <a:t>Anjur</a:t>
            </a:r>
            <a:r>
              <a:rPr lang="en-IN" sz="1800" dirty="0"/>
              <a:t> KT, </a:t>
            </a:r>
            <a:r>
              <a:rPr lang="en-IN" sz="1800" dirty="0" err="1"/>
              <a:t>Vaid</a:t>
            </a:r>
            <a:r>
              <a:rPr lang="en-IN" sz="1800" dirty="0"/>
              <a:t> NB. Pattern of severe maternal morbidity in a tertiary hospital of Delhi, India: a pilot study. Trop </a:t>
            </a:r>
            <a:r>
              <a:rPr lang="en-IN" sz="1800" dirty="0" err="1" smtClean="0"/>
              <a:t>Doct</a:t>
            </a:r>
            <a:r>
              <a:rPr lang="en-IN" sz="1800" dirty="0" smtClean="0"/>
              <a:t>. </a:t>
            </a:r>
            <a:r>
              <a:rPr lang="en-IN" sz="1800" dirty="0"/>
              <a:t>2008 </a:t>
            </a:r>
            <a:r>
              <a:rPr lang="en-IN" sz="1800" dirty="0" smtClean="0"/>
              <a:t>Oct;38(4</a:t>
            </a:r>
            <a:r>
              <a:rPr lang="en-IN" sz="1800" dirty="0"/>
              <a:t>):201–4. Available from: http://www.ncbi.nlm.nih.gov/pubmed/18820181</a:t>
            </a:r>
          </a:p>
          <a:p>
            <a:r>
              <a:rPr lang="en-IN" sz="1800" dirty="0" err="1" smtClean="0"/>
              <a:t>Pandey</a:t>
            </a:r>
            <a:r>
              <a:rPr lang="en-IN" sz="1800" dirty="0" smtClean="0"/>
              <a:t> </a:t>
            </a:r>
            <a:r>
              <a:rPr lang="en-IN" sz="1800" dirty="0"/>
              <a:t>A, Das V, </a:t>
            </a:r>
            <a:r>
              <a:rPr lang="en-IN" sz="1800" dirty="0" err="1"/>
              <a:t>Agarwal</a:t>
            </a:r>
            <a:r>
              <a:rPr lang="en-IN" sz="1800" dirty="0"/>
              <a:t> A, </a:t>
            </a:r>
            <a:r>
              <a:rPr lang="en-IN" sz="1800" dirty="0" err="1"/>
              <a:t>Agrawal</a:t>
            </a:r>
            <a:r>
              <a:rPr lang="en-IN" sz="1800" dirty="0"/>
              <a:t> S, </a:t>
            </a:r>
            <a:r>
              <a:rPr lang="en-IN" sz="1800" dirty="0" err="1"/>
              <a:t>Misra</a:t>
            </a:r>
            <a:r>
              <a:rPr lang="en-IN" sz="1800" dirty="0"/>
              <a:t> D, </a:t>
            </a:r>
            <a:r>
              <a:rPr lang="en-IN" sz="1800" dirty="0" err="1"/>
              <a:t>Jaiswal</a:t>
            </a:r>
            <a:r>
              <a:rPr lang="en-IN" sz="1800" dirty="0"/>
              <a:t> N. Evaluation of obstetric near miss and maternal deaths in a tertiary care hospital in north India: shifting focus from mortality to morbidity. J </a:t>
            </a:r>
            <a:r>
              <a:rPr lang="en-IN" sz="1800" dirty="0" err="1"/>
              <a:t>Obstet</a:t>
            </a:r>
            <a:r>
              <a:rPr lang="en-IN" sz="1800" dirty="0"/>
              <a:t> </a:t>
            </a:r>
            <a:r>
              <a:rPr lang="en-IN" sz="1800" dirty="0" err="1"/>
              <a:t>Gynaecol</a:t>
            </a:r>
            <a:r>
              <a:rPr lang="en-IN" sz="1800" dirty="0"/>
              <a:t> India. 2014 Dec;64(6):394–9. </a:t>
            </a:r>
          </a:p>
          <a:p>
            <a:r>
              <a:rPr lang="en-IN" sz="1800" dirty="0" err="1" smtClean="0"/>
              <a:t>Kalra</a:t>
            </a:r>
            <a:r>
              <a:rPr lang="en-IN" sz="1800" dirty="0" smtClean="0"/>
              <a:t> </a:t>
            </a:r>
            <a:r>
              <a:rPr lang="en-IN" sz="1800" dirty="0"/>
              <a:t>P, </a:t>
            </a:r>
            <a:r>
              <a:rPr lang="en-IN" sz="1800" dirty="0" err="1"/>
              <a:t>Kachhwaha</a:t>
            </a:r>
            <a:r>
              <a:rPr lang="en-IN" sz="1800" dirty="0"/>
              <a:t> CP. Obstetric near miss morbidity and maternal mortality in a Tertiary Care Centre in Western Rajasthan. Indian J Public Health. </a:t>
            </a:r>
            <a:r>
              <a:rPr lang="en-IN" sz="1800" dirty="0" smtClean="0"/>
              <a:t>2014 Jan;58(3</a:t>
            </a:r>
            <a:r>
              <a:rPr lang="en-IN" sz="1800" dirty="0"/>
              <a:t>):199–201</a:t>
            </a:r>
            <a:r>
              <a:rPr lang="en-IN" sz="1800" dirty="0" smtClean="0"/>
              <a:t>.</a:t>
            </a:r>
          </a:p>
          <a:p>
            <a:r>
              <a:rPr lang="en-IN" sz="1800" dirty="0"/>
              <a:t>World Health Organization. Evaluating the quality of care for severe pregnancy </a:t>
            </a:r>
            <a:r>
              <a:rPr lang="en-IN" sz="1800" dirty="0" err="1"/>
              <a:t>complications:The</a:t>
            </a:r>
            <a:r>
              <a:rPr lang="en-IN" sz="1800" dirty="0"/>
              <a:t> WHO near-miss approach for maternal health. Geneva; 2011. </a:t>
            </a:r>
          </a:p>
        </p:txBody>
      </p:sp>
    </p:spTree>
    <p:extLst>
      <p:ext uri="{BB962C8B-B14F-4D97-AF65-F5344CB8AC3E}">
        <p14:creationId xmlns:p14="http://schemas.microsoft.com/office/powerpoint/2010/main" val="187887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1"/>
            <a:ext cx="8001000" cy="742950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57300"/>
            <a:ext cx="8763000" cy="37719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IN" dirty="0" smtClean="0"/>
              <a:t>Significant reduction in MMR has been made in </a:t>
            </a:r>
            <a:r>
              <a:rPr lang="en-IN" dirty="0"/>
              <a:t>I</a:t>
            </a:r>
            <a:r>
              <a:rPr lang="en-IN" dirty="0" smtClean="0"/>
              <a:t>ndia to reach 178/100000 live births. The 12</a:t>
            </a:r>
            <a:r>
              <a:rPr lang="en-IN" baseline="30000" dirty="0" smtClean="0"/>
              <a:t>th</a:t>
            </a:r>
            <a:r>
              <a:rPr lang="en-IN" dirty="0" smtClean="0"/>
              <a:t> 5yr plan has set an MMR target of 100/100000 to be achieved by 2017.</a:t>
            </a:r>
          </a:p>
          <a:p>
            <a:pPr algn="just"/>
            <a:endParaRPr lang="en-IN" dirty="0" smtClean="0"/>
          </a:p>
          <a:p>
            <a:pPr algn="just"/>
            <a:r>
              <a:rPr lang="en-IN" dirty="0" smtClean="0"/>
              <a:t>Maternal death review was launched in 2010 which provided information on various factors at different levels to be addressed to reduce maternal deaths.</a:t>
            </a:r>
          </a:p>
          <a:p>
            <a:pPr algn="just"/>
            <a:endParaRPr lang="en-IN" dirty="0" smtClean="0"/>
          </a:p>
          <a:p>
            <a:pPr algn="just"/>
            <a:r>
              <a:rPr lang="en-IN" dirty="0" smtClean="0"/>
              <a:t>The concept of Maternal Near Miss (MNM) has gained importance and has been considered as a less threatening approach than maternal death to identify factors for improving maternal health care by reducing fear of blame &amp; punishment.</a:t>
            </a:r>
          </a:p>
          <a:p>
            <a:pPr algn="just"/>
            <a:endParaRPr lang="en-IN" dirty="0" smtClean="0"/>
          </a:p>
          <a:p>
            <a:pPr algn="just"/>
            <a:r>
              <a:rPr lang="en-IN" dirty="0" smtClean="0"/>
              <a:t>Near-miss </a:t>
            </a:r>
            <a:r>
              <a:rPr lang="en-IN" dirty="0"/>
              <a:t>cases </a:t>
            </a:r>
            <a:r>
              <a:rPr lang="en-IN" dirty="0" smtClean="0"/>
              <a:t>are generally more frequent </a:t>
            </a:r>
            <a:r>
              <a:rPr lang="en-IN" dirty="0"/>
              <a:t>than maternal deaths and therefore </a:t>
            </a:r>
            <a:r>
              <a:rPr lang="en-IN" dirty="0" smtClean="0"/>
              <a:t>a more </a:t>
            </a:r>
            <a:r>
              <a:rPr lang="en-IN" dirty="0"/>
              <a:t>reliable quantitative analysis can be carried out, </a:t>
            </a:r>
            <a:r>
              <a:rPr lang="en-IN" dirty="0" smtClean="0"/>
              <a:t>which can give </a:t>
            </a:r>
            <a:r>
              <a:rPr lang="en-IN" dirty="0"/>
              <a:t>a more comprehensive </a:t>
            </a:r>
            <a:r>
              <a:rPr lang="en-IN" dirty="0" smtClean="0"/>
              <a:t>information about the health care status.</a:t>
            </a:r>
          </a:p>
          <a:p>
            <a:pPr algn="just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6060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00051"/>
            <a:ext cx="8153400" cy="865573"/>
          </a:xfrm>
        </p:spPr>
        <p:txBody>
          <a:bodyPr/>
          <a:lstStyle/>
          <a:p>
            <a:r>
              <a:rPr lang="en-IN" dirty="0" smtClean="0"/>
              <a:t>Objectives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57350"/>
            <a:ext cx="8458200" cy="3257549"/>
          </a:xfrm>
        </p:spPr>
        <p:txBody>
          <a:bodyPr>
            <a:normAutofit fontScale="92500" lnSpcReduction="20000"/>
          </a:bodyPr>
          <a:lstStyle/>
          <a:p>
            <a:pPr marL="502920" indent="-457200" algn="just">
              <a:buFont typeface="+mj-lt"/>
              <a:buAutoNum type="arabicPeriod"/>
            </a:pPr>
            <a:r>
              <a:rPr lang="en-IN" dirty="0" smtClean="0"/>
              <a:t>To agree </a:t>
            </a:r>
            <a:r>
              <a:rPr lang="en-IN" dirty="0"/>
              <a:t>on the </a:t>
            </a:r>
            <a:r>
              <a:rPr lang="en-IN" dirty="0" smtClean="0"/>
              <a:t>national MNM </a:t>
            </a:r>
            <a:r>
              <a:rPr lang="en-IN" dirty="0"/>
              <a:t>policy framework and definition of MNM in </a:t>
            </a:r>
            <a:r>
              <a:rPr lang="en-IN" dirty="0" smtClean="0"/>
              <a:t>the Indian context,</a:t>
            </a:r>
          </a:p>
          <a:p>
            <a:pPr marL="502920" indent="-457200" algn="just">
              <a:buFont typeface="+mj-lt"/>
              <a:buAutoNum type="arabicPeriod"/>
            </a:pPr>
            <a:endParaRPr lang="en-IN" dirty="0" smtClean="0"/>
          </a:p>
          <a:p>
            <a:pPr marL="502920" indent="-457200" algn="just">
              <a:buFont typeface="+mj-lt"/>
              <a:buAutoNum type="arabicPeriod"/>
            </a:pPr>
            <a:r>
              <a:rPr lang="en-IN" dirty="0" smtClean="0"/>
              <a:t>To </a:t>
            </a:r>
            <a:r>
              <a:rPr lang="en-IN" dirty="0"/>
              <a:t>agree on the criteria for </a:t>
            </a:r>
            <a:r>
              <a:rPr lang="en-IN" dirty="0" smtClean="0"/>
              <a:t>identifying an MNM,</a:t>
            </a:r>
          </a:p>
          <a:p>
            <a:pPr marL="502920" indent="-457200" algn="just">
              <a:buFont typeface="+mj-lt"/>
              <a:buAutoNum type="arabicPeriod"/>
            </a:pPr>
            <a:endParaRPr lang="en-IN" dirty="0"/>
          </a:p>
          <a:p>
            <a:pPr marL="502920" indent="-457200" algn="just">
              <a:buFont typeface="+mj-lt"/>
              <a:buAutoNum type="arabicPeriod"/>
            </a:pPr>
            <a:r>
              <a:rPr lang="en-IN" dirty="0" smtClean="0"/>
              <a:t>To </a:t>
            </a:r>
            <a:r>
              <a:rPr lang="en-IN" dirty="0"/>
              <a:t>agree on the tools for recording </a:t>
            </a:r>
            <a:r>
              <a:rPr lang="en-IN" dirty="0" smtClean="0"/>
              <a:t>and reporting </a:t>
            </a:r>
            <a:r>
              <a:rPr lang="en-IN" dirty="0"/>
              <a:t>an MNM </a:t>
            </a:r>
            <a:r>
              <a:rPr lang="en-IN" dirty="0" smtClean="0"/>
              <a:t>case,</a:t>
            </a:r>
          </a:p>
          <a:p>
            <a:pPr marL="502920" indent="-457200" algn="just">
              <a:buFont typeface="+mj-lt"/>
              <a:buAutoNum type="arabicPeriod"/>
            </a:pPr>
            <a:endParaRPr lang="en-IN" dirty="0" smtClean="0"/>
          </a:p>
          <a:p>
            <a:pPr marL="502920" indent="-457200" algn="just">
              <a:buFont typeface="+mj-lt"/>
              <a:buAutoNum type="arabicPeriod"/>
            </a:pPr>
            <a:r>
              <a:rPr lang="en-IN" dirty="0" smtClean="0"/>
              <a:t>To </a:t>
            </a:r>
            <a:r>
              <a:rPr lang="en-IN" dirty="0"/>
              <a:t>pilot test, and </a:t>
            </a:r>
            <a:r>
              <a:rPr lang="en-IN" dirty="0" smtClean="0"/>
              <a:t>make recommendations </a:t>
            </a:r>
            <a:r>
              <a:rPr lang="en-IN" dirty="0"/>
              <a:t>for the next steps, including </a:t>
            </a:r>
            <a:r>
              <a:rPr lang="en-IN" dirty="0" smtClean="0"/>
              <a:t>potential scale </a:t>
            </a:r>
            <a:r>
              <a:rPr lang="en-IN" dirty="0"/>
              <a:t>up across the country.</a:t>
            </a:r>
          </a:p>
        </p:txBody>
      </p:sp>
    </p:spTree>
    <p:extLst>
      <p:ext uri="{BB962C8B-B14F-4D97-AF65-F5344CB8AC3E}">
        <p14:creationId xmlns:p14="http://schemas.microsoft.com/office/powerpoint/2010/main" val="10924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71451"/>
            <a:ext cx="8153400" cy="685800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Key partners and stakeholders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895351"/>
            <a:ext cx="8763000" cy="413385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IN" dirty="0"/>
              <a:t>Under the guidance of the </a:t>
            </a:r>
            <a:r>
              <a:rPr lang="en-IN" dirty="0" smtClean="0"/>
              <a:t>GoI, </a:t>
            </a:r>
            <a:r>
              <a:rPr lang="en-IN" dirty="0"/>
              <a:t>key </a:t>
            </a:r>
            <a:r>
              <a:rPr lang="en-IN" dirty="0" smtClean="0"/>
              <a:t>stakeholders were </a:t>
            </a:r>
            <a:r>
              <a:rPr lang="en-IN" dirty="0"/>
              <a:t>identified and a National Technical </a:t>
            </a:r>
            <a:r>
              <a:rPr lang="en-IN" dirty="0" smtClean="0"/>
              <a:t>Group (NTG</a:t>
            </a:r>
            <a:r>
              <a:rPr lang="en-IN" dirty="0"/>
              <a:t>) was constituted. The NTG was given the task of </a:t>
            </a:r>
            <a:r>
              <a:rPr lang="en-IN" dirty="0" smtClean="0"/>
              <a:t>fulfilling the key </a:t>
            </a:r>
            <a:r>
              <a:rPr lang="en-IN" dirty="0"/>
              <a:t>objectives and developing a </a:t>
            </a:r>
            <a:r>
              <a:rPr lang="en-IN" dirty="0" smtClean="0"/>
              <a:t>comprehensive way </a:t>
            </a:r>
            <a:r>
              <a:rPr lang="en-IN" dirty="0"/>
              <a:t>forward to guide the </a:t>
            </a:r>
            <a:r>
              <a:rPr lang="en-IN" dirty="0" smtClean="0"/>
              <a:t>Govt. </a:t>
            </a:r>
            <a:r>
              <a:rPr lang="en-IN" dirty="0"/>
              <a:t>for considering national implementation of MNM</a:t>
            </a:r>
            <a:r>
              <a:rPr lang="en-IN" dirty="0" smtClean="0"/>
              <a:t>.</a:t>
            </a:r>
          </a:p>
          <a:p>
            <a:pPr algn="just"/>
            <a:endParaRPr lang="en-IN" dirty="0" smtClean="0"/>
          </a:p>
          <a:p>
            <a:pPr algn="just"/>
            <a:r>
              <a:rPr lang="en-IN" dirty="0" smtClean="0"/>
              <a:t>The </a:t>
            </a:r>
            <a:r>
              <a:rPr lang="en-IN" dirty="0"/>
              <a:t>NTG comprised technical experts from the </a:t>
            </a:r>
            <a:endParaRPr lang="en-IN" dirty="0" smtClean="0"/>
          </a:p>
          <a:p>
            <a:pPr lvl="1" algn="just"/>
            <a:r>
              <a:rPr lang="en-IN" dirty="0" smtClean="0"/>
              <a:t>Maternal Health division, MoHFW; </a:t>
            </a:r>
          </a:p>
          <a:p>
            <a:pPr lvl="1" algn="just"/>
            <a:r>
              <a:rPr lang="en-IN" dirty="0" smtClean="0"/>
              <a:t>Federation </a:t>
            </a:r>
            <a:r>
              <a:rPr lang="en-IN" dirty="0"/>
              <a:t>of Obstetric </a:t>
            </a:r>
            <a:r>
              <a:rPr lang="en-IN" dirty="0" smtClean="0"/>
              <a:t>and Gynaecological </a:t>
            </a:r>
            <a:r>
              <a:rPr lang="en-IN" dirty="0"/>
              <a:t>Societies of </a:t>
            </a:r>
            <a:r>
              <a:rPr lang="en-IN" dirty="0" smtClean="0"/>
              <a:t>India,</a:t>
            </a:r>
          </a:p>
          <a:p>
            <a:pPr lvl="1" algn="just"/>
            <a:r>
              <a:rPr lang="en-IN" dirty="0" smtClean="0"/>
              <a:t>Mahatma Gandhi Institute of </a:t>
            </a:r>
            <a:r>
              <a:rPr lang="en-IN" dirty="0"/>
              <a:t>M</a:t>
            </a:r>
            <a:r>
              <a:rPr lang="en-IN" dirty="0" smtClean="0"/>
              <a:t>edical Sciences</a:t>
            </a:r>
          </a:p>
          <a:p>
            <a:pPr lvl="1" algn="just"/>
            <a:r>
              <a:rPr lang="en-IN" dirty="0" smtClean="0"/>
              <a:t>AVNI Health Foundation,</a:t>
            </a:r>
          </a:p>
          <a:p>
            <a:pPr lvl="1" algn="just"/>
            <a:r>
              <a:rPr lang="en-IN" dirty="0" smtClean="0"/>
              <a:t>Development partners ( UN population Fund, UN Children’s Fund, WHO)</a:t>
            </a:r>
          </a:p>
          <a:p>
            <a:pPr lvl="1" algn="just"/>
            <a:r>
              <a:rPr lang="en-IN" dirty="0" smtClean="0"/>
              <a:t>Other stakeholders - </a:t>
            </a:r>
            <a:r>
              <a:rPr lang="en-IN" dirty="0"/>
              <a:t>National Neonatological </a:t>
            </a:r>
            <a:r>
              <a:rPr lang="en-IN" dirty="0" smtClean="0"/>
              <a:t>Forum,  Society </a:t>
            </a:r>
            <a:r>
              <a:rPr lang="en-IN" dirty="0"/>
              <a:t>of Midwives of </a:t>
            </a:r>
            <a:r>
              <a:rPr lang="en-IN" dirty="0" smtClean="0"/>
              <a:t>India, </a:t>
            </a:r>
            <a:r>
              <a:rPr lang="en-IN" dirty="0"/>
              <a:t>Indian Nursing </a:t>
            </a:r>
            <a:r>
              <a:rPr lang="en-IN" dirty="0" smtClean="0"/>
              <a:t>Council, IAP</a:t>
            </a:r>
            <a:r>
              <a:rPr lang="en-IN" dirty="0"/>
              <a:t>,</a:t>
            </a:r>
            <a:r>
              <a:rPr lang="en-IN" dirty="0" smtClean="0"/>
              <a:t> NIHFW, State </a:t>
            </a:r>
            <a:r>
              <a:rPr lang="en-IN" dirty="0"/>
              <a:t>government </a:t>
            </a:r>
            <a:r>
              <a:rPr lang="en-IN" dirty="0" smtClean="0"/>
              <a:t>representatives of 6 states; and National </a:t>
            </a:r>
            <a:r>
              <a:rPr lang="en-IN" dirty="0"/>
              <a:t>Health </a:t>
            </a:r>
            <a:r>
              <a:rPr lang="en-IN" dirty="0" smtClean="0"/>
              <a:t>Systems Resource Centre</a:t>
            </a:r>
          </a:p>
          <a:p>
            <a:pPr lvl="1" algn="just"/>
            <a:endParaRPr lang="en-IN" dirty="0" smtClean="0"/>
          </a:p>
          <a:p>
            <a:pPr algn="just"/>
            <a:r>
              <a:rPr lang="en-IN" dirty="0" smtClean="0"/>
              <a:t>The project was implemented in 6 medical colleges in Aligarh, Bhopal, Chennai, Rohtak, Shimla, Sewagram.</a:t>
            </a:r>
          </a:p>
        </p:txBody>
      </p:sp>
    </p:spTree>
    <p:extLst>
      <p:ext uri="{BB962C8B-B14F-4D97-AF65-F5344CB8AC3E}">
        <p14:creationId xmlns:p14="http://schemas.microsoft.com/office/powerpoint/2010/main" val="196725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09550"/>
            <a:ext cx="7772400" cy="857250"/>
          </a:xfrm>
        </p:spPr>
        <p:txBody>
          <a:bodyPr/>
          <a:lstStyle/>
          <a:p>
            <a:r>
              <a:rPr lang="en-IN" dirty="0" smtClean="0"/>
              <a:t>Implementation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581150"/>
            <a:ext cx="4038600" cy="2781300"/>
          </a:xfrm>
        </p:spPr>
        <p:txBody>
          <a:bodyPr/>
          <a:lstStyle/>
          <a:p>
            <a:pPr algn="just"/>
            <a:r>
              <a:rPr lang="en-IN" dirty="0" smtClean="0"/>
              <a:t>The policy was implemented in 10 phases over a period of 16 months during 2012-13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629" y="1"/>
            <a:ext cx="44577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9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9441"/>
            <a:ext cx="8153400" cy="637309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Implementation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13504" y="742950"/>
            <a:ext cx="8610600" cy="609600"/>
          </a:xfrm>
        </p:spPr>
        <p:txBody>
          <a:bodyPr>
            <a:normAutofit fontScale="77500" lnSpcReduction="20000"/>
          </a:bodyPr>
          <a:lstStyle/>
          <a:p>
            <a:r>
              <a:rPr lang="en-IN" dirty="0" smtClean="0"/>
              <a:t>The project was implemented in 10 phases over a period of 16 months during 2012-13. The activities carried out in each phase are:</a:t>
            </a:r>
          </a:p>
          <a:p>
            <a:endParaRPr lang="en-IN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540618"/>
              </p:ext>
            </p:extLst>
          </p:nvPr>
        </p:nvGraphicFramePr>
        <p:xfrm>
          <a:off x="0" y="1525270"/>
          <a:ext cx="9144000" cy="361823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15617"/>
                <a:gridCol w="8428383"/>
              </a:tblGrid>
              <a:tr h="302260">
                <a:tc>
                  <a:txBody>
                    <a:bodyPr/>
                    <a:lstStyle/>
                    <a:p>
                      <a:pPr algn="ctr"/>
                      <a:r>
                        <a:rPr lang="en-IN" sz="1300" dirty="0" smtClean="0"/>
                        <a:t>Phase</a:t>
                      </a:r>
                      <a:endParaRPr lang="en-IN" sz="13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300" dirty="0" smtClean="0"/>
                        <a:t>Activities</a:t>
                      </a:r>
                      <a:endParaRPr lang="en-IN" sz="1300" dirty="0"/>
                    </a:p>
                  </a:txBody>
                  <a:tcPr marT="34290" marB="34290" anchor="ctr"/>
                </a:tc>
              </a:tr>
              <a:tr h="231140">
                <a:tc>
                  <a:txBody>
                    <a:bodyPr/>
                    <a:lstStyle/>
                    <a:p>
                      <a:pPr algn="ctr"/>
                      <a:r>
                        <a:rPr lang="en-IN" sz="1300" dirty="0" smtClean="0"/>
                        <a:t>I</a:t>
                      </a:r>
                      <a:endParaRPr lang="en-IN" sz="13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IN" sz="1300" u="none" strike="noStrike" kern="1200" baseline="0" dirty="0" smtClean="0"/>
                        <a:t>Identification of partners for design development &amp; programme management</a:t>
                      </a:r>
                      <a:endParaRPr lang="en-IN" sz="1300" dirty="0"/>
                    </a:p>
                  </a:txBody>
                  <a:tcPr marT="34290" marB="34290" anchor="ctr"/>
                </a:tc>
              </a:tr>
              <a:tr h="290830">
                <a:tc>
                  <a:txBody>
                    <a:bodyPr/>
                    <a:lstStyle/>
                    <a:p>
                      <a:pPr algn="ctr"/>
                      <a:r>
                        <a:rPr lang="en-IN" sz="1300" dirty="0" smtClean="0"/>
                        <a:t>II</a:t>
                      </a:r>
                      <a:endParaRPr lang="en-IN" sz="13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IN" sz="1300" u="none" strike="noStrike" kern="1200" baseline="0" dirty="0" smtClean="0"/>
                        <a:t>Desk research, through which secondary information related to near-miss audit from across the world as well as in India were collected</a:t>
                      </a:r>
                      <a:endParaRPr lang="en-IN" sz="1300" dirty="0"/>
                    </a:p>
                  </a:txBody>
                  <a:tcPr marT="34290" marB="34290" anchor="ctr"/>
                </a:tc>
              </a:tr>
              <a:tr h="231140">
                <a:tc>
                  <a:txBody>
                    <a:bodyPr/>
                    <a:lstStyle/>
                    <a:p>
                      <a:pPr algn="ctr"/>
                      <a:r>
                        <a:rPr lang="en-IN" sz="1300" dirty="0" smtClean="0"/>
                        <a:t>III</a:t>
                      </a:r>
                      <a:endParaRPr lang="en-IN" sz="13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IN" sz="1300" dirty="0" smtClean="0"/>
                        <a:t>NTG was constituted with all programme partners.</a:t>
                      </a:r>
                      <a:endParaRPr lang="en-IN" sz="1300" dirty="0"/>
                    </a:p>
                  </a:txBody>
                  <a:tcPr marT="34290" marB="34290" anchor="ctr"/>
                </a:tc>
              </a:tr>
              <a:tr h="419100">
                <a:tc>
                  <a:txBody>
                    <a:bodyPr/>
                    <a:lstStyle/>
                    <a:p>
                      <a:pPr algn="ctr"/>
                      <a:r>
                        <a:rPr lang="en-IN" sz="1300" dirty="0" smtClean="0"/>
                        <a:t>IV</a:t>
                      </a:r>
                      <a:endParaRPr lang="en-IN" sz="13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IN" sz="1300" u="none" strike="noStrike" kern="1200" baseline="0" dirty="0" smtClean="0"/>
                        <a:t>The NTG met and agreed a draft policy framework, case definitions and criteria for the identification of a maternal near-miss and agreed on tools to be used for reporting during the pilot phase.</a:t>
                      </a:r>
                      <a:endParaRPr lang="en-IN" sz="1300" dirty="0"/>
                    </a:p>
                  </a:txBody>
                  <a:tcPr marT="34290" marB="34290" anchor="ctr"/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IN" sz="1300" dirty="0" smtClean="0"/>
                        <a:t>V</a:t>
                      </a:r>
                      <a:endParaRPr lang="en-IN" sz="13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IN" sz="1300" u="none" strike="noStrike" kern="1200" baseline="0" dirty="0" smtClean="0"/>
                        <a:t>Pilot testing: 6 medical colleges reported their findings. 1 NTG member visited each of the centres for guidance and mentoring.</a:t>
                      </a:r>
                      <a:endParaRPr lang="en-IN" sz="1300" dirty="0"/>
                    </a:p>
                  </a:txBody>
                  <a:tcPr marT="34290" marB="34290" anchor="ctr"/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IN" sz="1300" dirty="0" smtClean="0"/>
                        <a:t>VI</a:t>
                      </a:r>
                      <a:endParaRPr lang="en-IN" sz="13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IN" sz="1300" u="none" strike="noStrike" kern="1200" baseline="0" dirty="0" smtClean="0"/>
                        <a:t>Mid-term review of the programme at 3 months. Reports review &amp; changes in definition/criteria/tools if required and were implemented</a:t>
                      </a:r>
                      <a:endParaRPr lang="en-IN" sz="1300" dirty="0"/>
                    </a:p>
                  </a:txBody>
                  <a:tcPr marT="34290" marB="34290" anchor="ctr"/>
                </a:tc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lang="en-IN" sz="1300" dirty="0" smtClean="0"/>
                        <a:t>VII</a:t>
                      </a:r>
                      <a:endParaRPr lang="en-IN" sz="13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IN" sz="1300" dirty="0" smtClean="0"/>
                        <a:t>Revised policy framework, definition, case</a:t>
                      </a:r>
                      <a:r>
                        <a:rPr lang="en-IN" sz="1300" baseline="0" dirty="0" smtClean="0"/>
                        <a:t> selection </a:t>
                      </a:r>
                      <a:r>
                        <a:rPr lang="en-IN" sz="1300" dirty="0" smtClean="0"/>
                        <a:t>criteria</a:t>
                      </a:r>
                      <a:r>
                        <a:rPr lang="en-IN" sz="1300" baseline="0" dirty="0" smtClean="0"/>
                        <a:t>, tools for reporting used by the pilot institutes</a:t>
                      </a:r>
                      <a:endParaRPr lang="en-IN" sz="1300" dirty="0"/>
                    </a:p>
                  </a:txBody>
                  <a:tcPr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IN" sz="1300" dirty="0" smtClean="0"/>
                        <a:t>VIII</a:t>
                      </a:r>
                      <a:endParaRPr lang="en-IN" sz="13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IN" sz="1300" u="none" strike="noStrike" kern="1200" baseline="0" dirty="0" smtClean="0"/>
                        <a:t>Data entry, cleaning, quality checks and data analysis.</a:t>
                      </a:r>
                      <a:endParaRPr lang="en-IN" sz="1300" dirty="0"/>
                    </a:p>
                  </a:txBody>
                  <a:tcPr marT="34290" marB="34290" anchor="ctr"/>
                </a:tc>
              </a:tr>
              <a:tr h="358140">
                <a:tc>
                  <a:txBody>
                    <a:bodyPr/>
                    <a:lstStyle/>
                    <a:p>
                      <a:pPr algn="ctr"/>
                      <a:r>
                        <a:rPr lang="en-IN" sz="1300" dirty="0" smtClean="0"/>
                        <a:t>IX</a:t>
                      </a:r>
                      <a:endParaRPr lang="en-IN" sz="13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IN" sz="1300" u="none" strike="noStrike" kern="1200" baseline="0" dirty="0" smtClean="0"/>
                        <a:t>NTG met for the third time and reviewed the final report. Policy framework finalized to be given to the GoI for its release as a national policy for implementation</a:t>
                      </a:r>
                      <a:endParaRPr lang="en-IN" sz="1300" dirty="0"/>
                    </a:p>
                  </a:txBody>
                  <a:tcPr marT="34290" marB="34290"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IN" sz="1300" dirty="0" smtClean="0"/>
                        <a:t>X</a:t>
                      </a:r>
                      <a:endParaRPr lang="en-IN" sz="13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IN" sz="1300" u="none" strike="noStrike" kern="1200" baseline="0" dirty="0" smtClean="0"/>
                        <a:t>Report preparation, submission for release of the MNM policy framework,  definitions, criteria, and tools, design and development of MNM software.</a:t>
                      </a:r>
                      <a:endParaRPr lang="en-IN" sz="1300" dirty="0"/>
                    </a:p>
                  </a:txBody>
                  <a:tcPr marT="34290" marB="3429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97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5978"/>
            <a:ext cx="7772400" cy="765572"/>
          </a:xfrm>
        </p:spPr>
        <p:txBody>
          <a:bodyPr/>
          <a:lstStyle/>
          <a:p>
            <a:r>
              <a:rPr lang="en-IN" dirty="0" smtClean="0"/>
              <a:t>Definition &amp; Criteria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85850"/>
            <a:ext cx="8686800" cy="37719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IN" dirty="0" smtClean="0"/>
              <a:t>A case of MNM was </a:t>
            </a:r>
            <a:r>
              <a:rPr lang="en-IN" b="1" dirty="0" smtClean="0"/>
              <a:t>defined</a:t>
            </a:r>
            <a:r>
              <a:rPr lang="en-IN" dirty="0" smtClean="0"/>
              <a:t> as</a:t>
            </a:r>
          </a:p>
          <a:p>
            <a:pPr lvl="1" algn="just">
              <a:buFont typeface="Wingdings" pitchFamily="2" charset="2"/>
              <a:buChar char="Ø"/>
            </a:pPr>
            <a:r>
              <a:rPr lang="en-IN" dirty="0" smtClean="0"/>
              <a:t>A women who survives life-threatening condition during pregnancy, termination of pregnancy, childbirth or within 42 days of pregnancy termination, irrespective of receiving emergency medical/surgical interventions or otherwise.</a:t>
            </a:r>
          </a:p>
          <a:p>
            <a:pPr algn="just"/>
            <a:r>
              <a:rPr lang="en-IN" dirty="0" smtClean="0"/>
              <a:t>For a case to be listed as MNM a min. of 3 </a:t>
            </a:r>
            <a:r>
              <a:rPr lang="en-IN" b="1" dirty="0" smtClean="0"/>
              <a:t>criteria </a:t>
            </a:r>
            <a:r>
              <a:rPr lang="en-IN" dirty="0" smtClean="0"/>
              <a:t>in each section, one each from</a:t>
            </a:r>
          </a:p>
          <a:p>
            <a:pPr lvl="1" algn="just">
              <a:buFont typeface="Wingdings" pitchFamily="2" charset="2"/>
              <a:buChar char="Ø"/>
            </a:pPr>
            <a:r>
              <a:rPr lang="en-IN" dirty="0" smtClean="0"/>
              <a:t>Clinical findings (symptoms/signs)</a:t>
            </a:r>
          </a:p>
          <a:p>
            <a:pPr lvl="1" algn="just">
              <a:buFont typeface="Wingdings" pitchFamily="2" charset="2"/>
              <a:buChar char="Ø"/>
            </a:pPr>
            <a:r>
              <a:rPr lang="en-IN" dirty="0" smtClean="0"/>
              <a:t>Investigations</a:t>
            </a:r>
          </a:p>
          <a:p>
            <a:pPr lvl="1" algn="just">
              <a:buFont typeface="Wingdings" pitchFamily="2" charset="2"/>
              <a:buChar char="Ø"/>
            </a:pPr>
            <a:r>
              <a:rPr lang="en-IN" dirty="0" smtClean="0"/>
              <a:t>Interventions to manage the case, </a:t>
            </a:r>
          </a:p>
          <a:p>
            <a:pPr lvl="1" algn="just">
              <a:buFont typeface="Wingdings" pitchFamily="2" charset="2"/>
              <a:buChar char="Ø"/>
            </a:pPr>
            <a:r>
              <a:rPr lang="en-IN" dirty="0" smtClean="0"/>
              <a:t>OR any single criteria that signifies cardiorespiratory collapse.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687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5978"/>
            <a:ext cx="8382000" cy="613172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Adverse events identified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895350"/>
            <a:ext cx="8839200" cy="4038600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 smtClean="0"/>
              <a:t>4 sections of adverse events that could lead to MNM were identified:</a:t>
            </a:r>
          </a:p>
          <a:p>
            <a:pPr marL="834390" lvl="1" indent="-514350" algn="just">
              <a:buFont typeface="+mj-lt"/>
              <a:buAutoNum type="romanLcPeriod"/>
            </a:pPr>
            <a:r>
              <a:rPr lang="en-IN" b="1" dirty="0" smtClean="0"/>
              <a:t>Pregnancy specific disorders</a:t>
            </a:r>
            <a:r>
              <a:rPr lang="en-IN" dirty="0" smtClean="0"/>
              <a:t>- Haemorrhage</a:t>
            </a:r>
            <a:r>
              <a:rPr lang="en-IN" dirty="0"/>
              <a:t>, sepsis, </a:t>
            </a:r>
            <a:r>
              <a:rPr lang="en-IN" dirty="0" smtClean="0"/>
              <a:t>hypertension</a:t>
            </a:r>
            <a:endParaRPr lang="en-IN" dirty="0"/>
          </a:p>
          <a:p>
            <a:pPr marL="834390" lvl="1" indent="-514350" algn="just">
              <a:buFont typeface="+mj-lt"/>
              <a:buAutoNum type="romanLcPeriod"/>
            </a:pPr>
            <a:r>
              <a:rPr lang="en-IN" b="1" dirty="0" smtClean="0"/>
              <a:t>Pre-existing </a:t>
            </a:r>
            <a:r>
              <a:rPr lang="en-IN" b="1" dirty="0"/>
              <a:t>disorders aggravated during </a:t>
            </a:r>
            <a:r>
              <a:rPr lang="en-IN" b="1" dirty="0" smtClean="0"/>
              <a:t>pregnancy</a:t>
            </a:r>
            <a:r>
              <a:rPr lang="en-IN" dirty="0" smtClean="0"/>
              <a:t>- Anaemia</a:t>
            </a:r>
            <a:r>
              <a:rPr lang="en-IN" dirty="0"/>
              <a:t>, respiratory dysfunction, cardiac dysfunction, </a:t>
            </a:r>
            <a:r>
              <a:rPr lang="en-IN" dirty="0" smtClean="0"/>
              <a:t>hepatic dysfunction</a:t>
            </a:r>
            <a:r>
              <a:rPr lang="en-IN" dirty="0"/>
              <a:t>, endocrinal disorders (diabetic </a:t>
            </a:r>
            <a:r>
              <a:rPr lang="en-IN" dirty="0" smtClean="0"/>
              <a:t>ketoacidosis, thyroid </a:t>
            </a:r>
            <a:r>
              <a:rPr lang="en-IN" dirty="0"/>
              <a:t>crisis), neurological dysfunction, renal </a:t>
            </a:r>
            <a:r>
              <a:rPr lang="en-IN" dirty="0" smtClean="0"/>
              <a:t>dysfunction/failure</a:t>
            </a:r>
          </a:p>
          <a:p>
            <a:pPr marL="834390" lvl="1" indent="-514350" algn="just">
              <a:buFont typeface="+mj-lt"/>
              <a:buAutoNum type="romanLcPeriod"/>
            </a:pPr>
            <a:r>
              <a:rPr lang="en-IN" b="1" dirty="0" smtClean="0"/>
              <a:t>Pregnancy specific </a:t>
            </a:r>
            <a:r>
              <a:rPr lang="en-IN" b="1" dirty="0"/>
              <a:t>medical </a:t>
            </a:r>
            <a:r>
              <a:rPr lang="en-IN" b="1" dirty="0" smtClean="0"/>
              <a:t>disorders</a:t>
            </a:r>
            <a:r>
              <a:rPr lang="en-IN" dirty="0" smtClean="0"/>
              <a:t>- Liver dysfunction/failure</a:t>
            </a:r>
            <a:r>
              <a:rPr lang="en-IN" dirty="0"/>
              <a:t>, cardiac </a:t>
            </a:r>
            <a:r>
              <a:rPr lang="en-IN" dirty="0" smtClean="0"/>
              <a:t>dysfunction/failure</a:t>
            </a:r>
            <a:endParaRPr lang="en-IN" dirty="0"/>
          </a:p>
          <a:p>
            <a:pPr marL="834390" lvl="1" indent="-514350" algn="just">
              <a:buFont typeface="+mj-lt"/>
              <a:buAutoNum type="romanLcPeriod"/>
            </a:pPr>
            <a:r>
              <a:rPr lang="en-IN" b="1" dirty="0"/>
              <a:t>Incidental and accidental causes of maternal </a:t>
            </a:r>
            <a:r>
              <a:rPr lang="en-IN" b="1" dirty="0" smtClean="0"/>
              <a:t>death</a:t>
            </a:r>
            <a:r>
              <a:rPr lang="en-IN" dirty="0" smtClean="0"/>
              <a:t>- Accident/ assault/ surgical problems, anaphylaxis</a:t>
            </a:r>
            <a:r>
              <a:rPr lang="en-IN" dirty="0"/>
              <a:t>, infections, embolism and </a:t>
            </a:r>
            <a:r>
              <a:rPr lang="en-IN" dirty="0" smtClean="0"/>
              <a:t>infarction.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1610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3834</TotalTime>
  <Words>1992</Words>
  <Application>Microsoft Office PowerPoint</Application>
  <PresentationFormat>On-screen Show (16:9)</PresentationFormat>
  <Paragraphs>157</Paragraphs>
  <Slides>29</Slides>
  <Notes>2</Notes>
  <HiddenSlides>9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Equity</vt:lpstr>
      <vt:lpstr>Maternal near-miss reviews: lessons from a pilot programme in India  C Purandare, A Bhardwaj, M Malhotra, H Bhushan, S Chhabra, P Shivkumar  British Journal of Obstetrics and Gynaecology, 2014</vt:lpstr>
      <vt:lpstr>Learning objective</vt:lpstr>
      <vt:lpstr>Introduction</vt:lpstr>
      <vt:lpstr>Objectives </vt:lpstr>
      <vt:lpstr>Key partners and stakeholders</vt:lpstr>
      <vt:lpstr>Implementation</vt:lpstr>
      <vt:lpstr>Implementation</vt:lpstr>
      <vt:lpstr>Definition &amp; Criteria</vt:lpstr>
      <vt:lpstr>Adverse events identified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  <vt:lpstr>PowerPoint Presentation</vt:lpstr>
      <vt:lpstr>PowerPoint Presentation</vt:lpstr>
      <vt:lpstr>PowerPoint Presentation</vt:lpstr>
      <vt:lpstr>Observations &amp; way forward</vt:lpstr>
      <vt:lpstr>PowerPoint Presentation</vt:lpstr>
      <vt:lpstr>PowerPoint Presentation</vt:lpstr>
      <vt:lpstr>Other studies on MNM</vt:lpstr>
      <vt:lpstr>Maternal near-miss indicators</vt:lpstr>
      <vt:lpstr>Maternal near-miss indicators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anuj mundra</dc:creator>
  <cp:lastModifiedBy>Windows User</cp:lastModifiedBy>
  <cp:revision>72</cp:revision>
  <dcterms:created xsi:type="dcterms:W3CDTF">2006-08-16T00:00:00Z</dcterms:created>
  <dcterms:modified xsi:type="dcterms:W3CDTF">2015-01-15T08:09:51Z</dcterms:modified>
</cp:coreProperties>
</file>